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76" r:id="rId3"/>
    <p:sldId id="435" r:id="rId4"/>
    <p:sldId id="436" r:id="rId5"/>
    <p:sldId id="431" r:id="rId6"/>
    <p:sldId id="459" r:id="rId7"/>
    <p:sldId id="413" r:id="rId8"/>
    <p:sldId id="458" r:id="rId9"/>
    <p:sldId id="445" r:id="rId10"/>
    <p:sldId id="447" r:id="rId11"/>
    <p:sldId id="450" r:id="rId12"/>
    <p:sldId id="452" r:id="rId13"/>
    <p:sldId id="438" r:id="rId14"/>
    <p:sldId id="439" r:id="rId15"/>
    <p:sldId id="428" r:id="rId16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00"/>
    <a:srgbClr val="FFFF66"/>
    <a:srgbClr val="CC0000"/>
    <a:srgbClr val="993300"/>
    <a:srgbClr val="A50021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19" autoAdjust="0"/>
    <p:restoredTop sz="94671" autoAdjust="0"/>
  </p:normalViewPr>
  <p:slideViewPr>
    <p:cSldViewPr snapToGrid="0">
      <p:cViewPr>
        <p:scale>
          <a:sx n="65" d="100"/>
          <a:sy n="65" d="100"/>
        </p:scale>
        <p:origin x="-1146" y="-29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1830" y="-90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deviney\Desktop\Formula%20Rate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deviney\Desktop\Formula%20Rat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1"/>
          <c:order val="1"/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2.8568278789442315E-17"/>
                  <c:y val="-0.1781277613309458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25312892399660741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0.20312814888616637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0.31562989288465876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0.39688115243912497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val>
            <c:numRef>
              <c:f>Rate!$E$10:$I$10</c:f>
              <c:numCache>
                <c:formatCode>#,##0</c:formatCode>
                <c:ptCount val="5"/>
                <c:pt idx="0">
                  <c:v>455719</c:v>
                </c:pt>
                <c:pt idx="1">
                  <c:v>482123</c:v>
                </c:pt>
                <c:pt idx="2">
                  <c:v>491140</c:v>
                </c:pt>
                <c:pt idx="3" formatCode="#,##0_);\(#,##0\)">
                  <c:v>509136</c:v>
                </c:pt>
                <c:pt idx="4" formatCode="#,##0_);\(#,##0\)">
                  <c:v>557533</c:v>
                </c:pt>
              </c:numCache>
            </c:numRef>
          </c:val>
        </c:ser>
        <c:dLbls>
          <c:showVal val="1"/>
        </c:dLbls>
        <c:overlap val="100"/>
        <c:axId val="137174400"/>
        <c:axId val="139787264"/>
      </c:barChart>
      <c:lineChart>
        <c:grouping val="standard"/>
        <c:ser>
          <c:idx val="0"/>
          <c:order val="0"/>
          <c:spPr>
            <a:ln w="57150">
              <a:solidFill>
                <a:schemeClr val="accent1">
                  <a:lumMod val="75000"/>
                </a:schemeClr>
              </a:solidFill>
            </a:ln>
          </c:spPr>
          <c:marker>
            <c:spPr>
              <a:ln w="57150">
                <a:solidFill>
                  <a:schemeClr val="accent1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1681236657161113E-2"/>
                  <c:y val="1.250019377761024E-2"/>
                </c:manualLayout>
              </c:layout>
              <c:showVal val="1"/>
            </c:dLbl>
            <c:dLbl>
              <c:idx val="1"/>
              <c:layout>
                <c:manualLayout>
                  <c:x val="-7.0122948903744584E-2"/>
                  <c:y val="-3.4375532888428165E-2"/>
                </c:manualLayout>
              </c:layout>
              <c:showVal val="1"/>
            </c:dLbl>
            <c:dLbl>
              <c:idx val="2"/>
              <c:layout>
                <c:manualLayout>
                  <c:x val="-7.3239524410577614E-2"/>
                  <c:y val="-3.7500581332830685E-2"/>
                </c:manualLayout>
              </c:layout>
              <c:showVal val="1"/>
            </c:dLbl>
            <c:dLbl>
              <c:idx val="3"/>
              <c:layout>
                <c:manualLayout>
                  <c:x val="-7.3239524410577669E-2"/>
                  <c:y val="-3.1250484444025582E-2"/>
                </c:manualLayout>
              </c:layout>
              <c:showVal val="1"/>
            </c:dLbl>
            <c:dLbl>
              <c:idx val="4"/>
              <c:layout>
                <c:manualLayout>
                  <c:x val="-7.1681236657161113E-2"/>
                  <c:y val="2.8125435999623031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Rate!$D$6:$I$6</c:f>
              <c:strCache>
                <c:ptCount val="6"/>
                <c:pt idx="0">
                  <c:v>2002-03</c:v>
                </c:pt>
                <c:pt idx="1">
                  <c:v>2004-05</c:v>
                </c:pt>
                <c:pt idx="2">
                  <c:v>2006-07</c:v>
                </c:pt>
                <c:pt idx="3">
                  <c:v>2008-09</c:v>
                </c:pt>
                <c:pt idx="4">
                  <c:v>2010-11</c:v>
                </c:pt>
                <c:pt idx="5">
                  <c:v>2012-13</c:v>
                </c:pt>
              </c:strCache>
            </c:strRef>
          </c:cat>
          <c:val>
            <c:numRef>
              <c:f>Rate!$E$9:$I$9</c:f>
              <c:numCache>
                <c:formatCode>"$"#,##0.00</c:formatCode>
                <c:ptCount val="5"/>
                <c:pt idx="0">
                  <c:v>51.25</c:v>
                </c:pt>
                <c:pt idx="1">
                  <c:v>55.720000000000013</c:v>
                </c:pt>
                <c:pt idx="2">
                  <c:v>59.02</c:v>
                </c:pt>
                <c:pt idx="3">
                  <c:v>62.190000000000012</c:v>
                </c:pt>
                <c:pt idx="4">
                  <c:v>53.71</c:v>
                </c:pt>
              </c:numCache>
            </c:numRef>
          </c:val>
        </c:ser>
        <c:dLbls>
          <c:showVal val="1"/>
        </c:dLbls>
        <c:marker val="1"/>
        <c:axId val="140273536"/>
        <c:axId val="140317824"/>
      </c:lineChart>
      <c:catAx>
        <c:axId val="1371744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2004-05            </a:t>
                </a:r>
                <a:r>
                  <a:rPr lang="en-US" baseline="0"/>
                  <a:t>  </a:t>
                </a:r>
                <a:r>
                  <a:rPr lang="en-US"/>
                  <a:t>             2006-07                         2008-09                         2010-11                          2013-14</a:t>
                </a:r>
              </a:p>
            </c:rich>
          </c:tx>
          <c:layout/>
        </c:title>
        <c:tickLblPos val="none"/>
        <c:crossAx val="139787264"/>
        <c:crosses val="autoZero"/>
        <c:lblAlgn val="ctr"/>
        <c:lblOffset val="100"/>
      </c:catAx>
      <c:valAx>
        <c:axId val="139787264"/>
        <c:scaling>
          <c:orientation val="minMax"/>
          <c:max val="560000"/>
          <c:min val="4000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>
                    <a:latin typeface="Calibri" pitchFamily="34" charset="0"/>
                  </a:rPr>
                  <a:t>Headcount</a:t>
                </a:r>
              </a:p>
            </c:rich>
          </c:tx>
          <c:layout/>
        </c:title>
        <c:numFmt formatCode="#,##0" sourceLinked="1"/>
        <c:tickLblPos val="nextTo"/>
        <c:crossAx val="137174400"/>
        <c:crosses val="autoZero"/>
        <c:crossBetween val="between"/>
      </c:valAx>
      <c:catAx>
        <c:axId val="140273536"/>
        <c:scaling>
          <c:orientation val="minMax"/>
        </c:scaling>
        <c:delete val="1"/>
        <c:axPos val="b"/>
        <c:tickLblPos val="none"/>
        <c:crossAx val="140317824"/>
        <c:crosses val="autoZero"/>
        <c:lblAlgn val="ctr"/>
        <c:lblOffset val="100"/>
      </c:catAx>
      <c:valAx>
        <c:axId val="140317824"/>
        <c:scaling>
          <c:orientation val="minMax"/>
          <c:max val="65"/>
          <c:min val="50"/>
        </c:scaling>
        <c:axPos val="r"/>
        <c:title>
          <c:tx>
            <c:rich>
              <a:bodyPr rot="0" vert="horz"/>
              <a:lstStyle/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>
                    <a:latin typeface="Calibri" pitchFamily="34" charset="0"/>
                  </a:rPr>
                  <a:t>Weighted</a:t>
                </a:r>
                <a:r>
                  <a:rPr lang="en-US" sz="1200" baseline="0">
                    <a:latin typeface="Calibri" pitchFamily="34" charset="0"/>
                  </a:rPr>
                  <a:t> SCH </a:t>
                </a:r>
              </a:p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 baseline="0">
                    <a:latin typeface="Calibri" pitchFamily="34" charset="0"/>
                  </a:rPr>
                  <a:t>Funding Rate</a:t>
                </a:r>
                <a:endParaRPr lang="en-US" sz="1200">
                  <a:latin typeface="Calibri" pitchFamily="34" charset="0"/>
                </a:endParaRPr>
              </a:p>
            </c:rich>
          </c:tx>
          <c:layout/>
        </c:title>
        <c:numFmt formatCode="&quot;$&quot;#,##0.00" sourceLinked="1"/>
        <c:tickLblPos val="nextTo"/>
        <c:crossAx val="140273536"/>
        <c:crosses val="max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1"/>
          <c:order val="1"/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1.7392139306708705E-3"/>
                  <c:y val="-0.1121011504949147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754925302397303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0.2562297381529583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0.31286999606045551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0.40996758104473408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val>
            <c:numRef>
              <c:f>Rate!$E$13:$I$13</c:f>
              <c:numCache>
                <c:formatCode>#,##0</c:formatCode>
                <c:ptCount val="5"/>
                <c:pt idx="0">
                  <c:v>13806</c:v>
                </c:pt>
                <c:pt idx="1">
                  <c:v>15119</c:v>
                </c:pt>
                <c:pt idx="2">
                  <c:v>16113</c:v>
                </c:pt>
                <c:pt idx="3">
                  <c:v>17692</c:v>
                </c:pt>
                <c:pt idx="4">
                  <c:v>20248</c:v>
                </c:pt>
              </c:numCache>
            </c:numRef>
          </c:val>
        </c:ser>
        <c:dLbls>
          <c:showVal val="1"/>
        </c:dLbls>
        <c:overlap val="100"/>
        <c:axId val="178276224"/>
        <c:axId val="45630208"/>
      </c:barChart>
      <c:lineChart>
        <c:grouping val="standard"/>
        <c:ser>
          <c:idx val="0"/>
          <c:order val="0"/>
          <c:spPr>
            <a:ln w="57150">
              <a:solidFill>
                <a:schemeClr val="accent5">
                  <a:lumMod val="50000"/>
                </a:schemeClr>
              </a:solidFill>
            </a:ln>
          </c:spPr>
          <c:marker>
            <c:spPr>
              <a:ln w="57150">
                <a:solidFill>
                  <a:schemeClr val="accent5">
                    <a:lumMod val="5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9362624919879249E-2"/>
                  <c:y val="-2.6035180227358252E-2"/>
                </c:manualLayout>
              </c:layout>
              <c:showVal val="1"/>
            </c:dLbl>
            <c:dLbl>
              <c:idx val="1"/>
              <c:layout>
                <c:manualLayout>
                  <c:x val="-7.9751587411128366E-2"/>
                  <c:y val="-1.6182930830713163E-2"/>
                </c:manualLayout>
              </c:layout>
              <c:showVal val="1"/>
            </c:dLbl>
            <c:dLbl>
              <c:idx val="2"/>
              <c:layout>
                <c:manualLayout>
                  <c:x val="-7.6428604602331307E-2"/>
                  <c:y val="2.4274396246069779E-2"/>
                </c:manualLayout>
              </c:layout>
              <c:showVal val="1"/>
            </c:dLbl>
            <c:dLbl>
              <c:idx val="3"/>
              <c:layout>
                <c:manualLayout>
                  <c:x val="-6.3136673367143251E-2"/>
                  <c:y val="-2.1577241107617641E-2"/>
                </c:manualLayout>
              </c:layout>
              <c:showVal val="1"/>
            </c:dLbl>
            <c:dLbl>
              <c:idx val="4"/>
              <c:layout>
                <c:manualLayout>
                  <c:x val="-6.978263898473736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 smtClean="0"/>
                      <a:t>$8,874</a:t>
                    </a:r>
                    <a:endParaRPr lang="en-US" sz="105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val>
            <c:numRef>
              <c:f>Rate!$E$12:$I$12</c:f>
              <c:numCache>
                <c:formatCode>"$"#,##0</c:formatCode>
                <c:ptCount val="5"/>
                <c:pt idx="0">
                  <c:v>9934</c:v>
                </c:pt>
                <c:pt idx="1">
                  <c:v>10987</c:v>
                </c:pt>
                <c:pt idx="2">
                  <c:v>10841</c:v>
                </c:pt>
                <c:pt idx="3">
                  <c:v>11129</c:v>
                </c:pt>
                <c:pt idx="4" formatCode="#,##0">
                  <c:v>8874</c:v>
                </c:pt>
              </c:numCache>
            </c:numRef>
          </c:val>
        </c:ser>
        <c:dLbls>
          <c:showVal val="1"/>
        </c:dLbls>
        <c:marker val="1"/>
        <c:axId val="45667072"/>
        <c:axId val="45632128"/>
      </c:lineChart>
      <c:catAx>
        <c:axId val="17827622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>
                    <a:latin typeface="Calibri" pitchFamily="34" charset="0"/>
                  </a:defRPr>
                </a:pPr>
                <a:r>
                  <a:rPr lang="en-US" sz="900" b="1" i="0" baseline="0" dirty="0">
                    <a:latin typeface="Calibri" pitchFamily="34" charset="0"/>
                  </a:rPr>
                  <a:t>2004-05                   </a:t>
                </a:r>
                <a:r>
                  <a:rPr lang="en-US" sz="900" b="1" i="0" baseline="0" dirty="0" smtClean="0">
                    <a:latin typeface="Calibri" pitchFamily="34" charset="0"/>
                  </a:rPr>
                  <a:t>      </a:t>
                </a:r>
                <a:r>
                  <a:rPr lang="en-US" sz="900" b="1" i="0" baseline="0" dirty="0">
                    <a:latin typeface="Calibri" pitchFamily="34" charset="0"/>
                  </a:rPr>
                  <a:t>2006-07                      </a:t>
                </a:r>
                <a:r>
                  <a:rPr lang="en-US" sz="900" b="1" i="0" baseline="0" dirty="0" smtClean="0">
                    <a:latin typeface="Calibri" pitchFamily="34" charset="0"/>
                  </a:rPr>
                  <a:t> </a:t>
                </a:r>
                <a:r>
                  <a:rPr lang="en-US" sz="900" b="1" i="0" baseline="0" dirty="0">
                    <a:latin typeface="Calibri" pitchFamily="34" charset="0"/>
                  </a:rPr>
                  <a:t>2008-09         </a:t>
                </a:r>
                <a:r>
                  <a:rPr lang="en-US" sz="900" b="1" i="0" baseline="0" dirty="0" smtClean="0">
                    <a:latin typeface="Calibri" pitchFamily="34" charset="0"/>
                  </a:rPr>
                  <a:t>              </a:t>
                </a:r>
                <a:r>
                  <a:rPr lang="en-US" sz="900" b="1" i="0" baseline="0" dirty="0">
                    <a:latin typeface="Calibri" pitchFamily="34" charset="0"/>
                  </a:rPr>
                  <a:t>2010-11     </a:t>
                </a:r>
                <a:r>
                  <a:rPr lang="en-US" sz="900" b="1" i="0" baseline="0" dirty="0" smtClean="0">
                    <a:latin typeface="Calibri" pitchFamily="34" charset="0"/>
                  </a:rPr>
                  <a:t>                 </a:t>
                </a:r>
                <a:r>
                  <a:rPr lang="en-US" sz="900" b="1" i="0" baseline="0" dirty="0">
                    <a:latin typeface="Calibri" pitchFamily="34" charset="0"/>
                  </a:rPr>
                  <a:t>2013-14</a:t>
                </a:r>
                <a:endParaRPr lang="en-US" sz="900" dirty="0">
                  <a:latin typeface="Calibri" pitchFamily="34" charset="0"/>
                </a:endParaRPr>
              </a:p>
            </c:rich>
          </c:tx>
          <c:layout/>
        </c:title>
        <c:tickLblPos val="none"/>
        <c:crossAx val="45630208"/>
        <c:crosses val="autoZero"/>
        <c:auto val="1"/>
        <c:lblAlgn val="ctr"/>
        <c:lblOffset val="100"/>
      </c:catAx>
      <c:valAx>
        <c:axId val="45630208"/>
        <c:scaling>
          <c:orientation val="minMax"/>
          <c:max val="22000"/>
          <c:min val="100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>
                    <a:latin typeface="Calibri" pitchFamily="34" charset="0"/>
                  </a:rPr>
                  <a:t>Headcount</a:t>
                </a:r>
              </a:p>
            </c:rich>
          </c:tx>
          <c:layout>
            <c:manualLayout>
              <c:xMode val="edge"/>
              <c:yMode val="edge"/>
              <c:x val="1.4743454222348585E-2"/>
              <c:y val="0.39435267047714162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178276224"/>
        <c:crosses val="autoZero"/>
        <c:crossBetween val="between"/>
        <c:majorUnit val="2000"/>
      </c:valAx>
      <c:valAx>
        <c:axId val="45632128"/>
        <c:scaling>
          <c:orientation val="minMax"/>
          <c:max val="14000"/>
          <c:min val="8000"/>
        </c:scaling>
        <c:axPos val="r"/>
        <c:title>
          <c:tx>
            <c:rich>
              <a:bodyPr rot="0" vert="horz"/>
              <a:lstStyle/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 dirty="0">
                    <a:latin typeface="Calibri" pitchFamily="34" charset="0"/>
                  </a:rPr>
                  <a:t>Funding Rate </a:t>
                </a:r>
                <a:r>
                  <a:rPr lang="en-US" sz="1200" dirty="0" smtClean="0">
                    <a:latin typeface="Calibri" pitchFamily="34" charset="0"/>
                  </a:rPr>
                  <a:t>per </a:t>
                </a:r>
              </a:p>
              <a:p>
                <a:pPr>
                  <a:defRPr sz="1200">
                    <a:latin typeface="Calibri" pitchFamily="34" charset="0"/>
                  </a:defRPr>
                </a:pPr>
                <a:r>
                  <a:rPr lang="en-US" sz="1200" dirty="0" smtClean="0">
                    <a:latin typeface="Calibri" pitchFamily="34" charset="0"/>
                  </a:rPr>
                  <a:t>Weighted Student</a:t>
                </a:r>
                <a:endParaRPr lang="en-US" sz="1200" dirty="0">
                  <a:latin typeface="Calibri" pitchFamily="34" charset="0"/>
                </a:endParaRPr>
              </a:p>
            </c:rich>
          </c:tx>
          <c:layout>
            <c:manualLayout>
              <c:xMode val="edge"/>
              <c:yMode val="edge"/>
              <c:x val="0.84344089777446074"/>
              <c:y val="0.37381967908337427"/>
            </c:manualLayout>
          </c:layout>
        </c:title>
        <c:numFmt formatCode="&quot;$&quot;#,##0" sourceLinked="1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45667072"/>
        <c:crosses val="max"/>
        <c:crossBetween val="between"/>
      </c:valAx>
      <c:catAx>
        <c:axId val="45667072"/>
        <c:scaling>
          <c:orientation val="minMax"/>
        </c:scaling>
        <c:delete val="1"/>
        <c:axPos val="b"/>
        <c:tickLblPos val="none"/>
        <c:crossAx val="45632128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t" anchorCtr="0" compatLnSpc="1">
            <a:prstTxWarp prst="textNoShape">
              <a:avLst/>
            </a:prstTxWarp>
          </a:bodyPr>
          <a:lstStyle>
            <a:lvl1pPr algn="l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4985" y="0"/>
            <a:ext cx="303541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t" anchorCtr="0" compatLnSpc="1">
            <a:prstTxWarp prst="textNoShape">
              <a:avLst/>
            </a:prstTxWarp>
          </a:bodyPr>
          <a:lstStyle>
            <a:lvl1pPr algn="r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303703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b" anchorCtr="0" compatLnSpc="1">
            <a:prstTxWarp prst="textNoShape">
              <a:avLst/>
            </a:prstTxWarp>
          </a:bodyPr>
          <a:lstStyle>
            <a:lvl1pPr algn="l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4985" y="8831264"/>
            <a:ext cx="303541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b" anchorCtr="0" compatLnSpc="1">
            <a:prstTxWarp prst="textNoShape">
              <a:avLst/>
            </a:prstTxWarp>
          </a:bodyPr>
          <a:lstStyle>
            <a:lvl1pPr algn="r" defTabSz="930824">
              <a:defRPr sz="1200"/>
            </a:lvl1pPr>
          </a:lstStyle>
          <a:p>
            <a:pPr>
              <a:defRPr/>
            </a:pPr>
            <a:fld id="{AE5B66ED-DC2B-4B0C-8A7B-90BEF5DD1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t" anchorCtr="0" compatLnSpc="1">
            <a:prstTxWarp prst="textNoShape">
              <a:avLst/>
            </a:prstTxWarp>
          </a:bodyPr>
          <a:lstStyle>
            <a:lvl1pPr algn="l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4985" y="0"/>
            <a:ext cx="303541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t" anchorCtr="0" compatLnSpc="1">
            <a:prstTxWarp prst="textNoShape">
              <a:avLst/>
            </a:prstTxWarp>
          </a:bodyPr>
          <a:lstStyle>
            <a:lvl1pPr algn="r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6426"/>
            <a:ext cx="514096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303703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b" anchorCtr="0" compatLnSpc="1">
            <a:prstTxWarp prst="textNoShape">
              <a:avLst/>
            </a:prstTxWarp>
          </a:bodyPr>
          <a:lstStyle>
            <a:lvl1pPr algn="l" defTabSz="93082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4985" y="8831264"/>
            <a:ext cx="303541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6" tIns="46538" rIns="93076" bIns="46538" numCol="1" anchor="b" anchorCtr="0" compatLnSpc="1">
            <a:prstTxWarp prst="textNoShape">
              <a:avLst/>
            </a:prstTxWarp>
          </a:bodyPr>
          <a:lstStyle>
            <a:lvl1pPr algn="r" defTabSz="930824">
              <a:defRPr sz="1200"/>
            </a:lvl1pPr>
          </a:lstStyle>
          <a:p>
            <a:pPr>
              <a:defRPr/>
            </a:pPr>
            <a:fld id="{7DDBD7CE-2421-465D-9544-0597341C8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43D9F10D-BA9B-442A-A27C-118CF44F9B58}" type="slidenum">
              <a:rPr lang="en-US" smtClean="0"/>
              <a:pPr defTabSz="930275"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4DA1110-CB80-4DCE-B87D-4898609EC483}" type="slidenum">
              <a:rPr lang="en-US" smtClean="0"/>
              <a:pPr defTabSz="930275"/>
              <a:t>10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20" tIns="45810" rIns="91620" bIns="45810"/>
          <a:lstStyle/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4DA1110-CB80-4DCE-B87D-4898609EC483}" type="slidenum">
              <a:rPr lang="en-US" smtClean="0"/>
              <a:pPr defTabSz="930275"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20" tIns="45810" rIns="91620" bIns="45810"/>
          <a:lstStyle/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3472D037-5328-40D8-8CF6-9D53692031BE}" type="slidenum">
              <a:rPr lang="en-US" smtClean="0"/>
              <a:pPr defTabSz="930275"/>
              <a:t>12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5" tIns="45822" rIns="91645" bIns="45822"/>
          <a:lstStyle/>
          <a:p>
            <a:endParaRPr lang="en-US" sz="14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83C5324E-7850-42D5-949E-8B2D16707D95}" type="slidenum">
              <a:rPr lang="en-US" smtClean="0"/>
              <a:pPr defTabSz="930275"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5" tIns="45822" rIns="91645" bIns="45822"/>
          <a:lstStyle/>
          <a:p>
            <a:r>
              <a:rPr lang="en-US" smtClean="0"/>
              <a:t>Major increases from the ARRA funds were:</a:t>
            </a:r>
          </a:p>
          <a:p>
            <a:pPr lvl="1">
              <a:buFontTx/>
              <a:buChar char="•"/>
            </a:pPr>
            <a:r>
              <a:rPr lang="en-US" smtClean="0"/>
              <a:t>$6.4b GR freed up</a:t>
            </a:r>
          </a:p>
          <a:p>
            <a:pPr lvl="1">
              <a:buFontTx/>
              <a:buChar char="•"/>
            </a:pPr>
            <a:r>
              <a:rPr lang="en-US" smtClean="0"/>
              <a:t>$5.7b net increase to state agencies</a:t>
            </a:r>
          </a:p>
          <a:p>
            <a:r>
              <a:rPr lang="en-US" smtClean="0"/>
              <a:t>Another way to look at the $12.1b:</a:t>
            </a:r>
          </a:p>
          <a:p>
            <a:r>
              <a:rPr lang="en-US" smtClean="0"/>
              <a:t>$2.5b appropriated to HHSC to free up GR to use elsewhere in SB1</a:t>
            </a:r>
          </a:p>
          <a:p>
            <a:r>
              <a:rPr lang="en-US" smtClean="0"/>
              <a:t>$1.9b to provide stable funding for public ed</a:t>
            </a:r>
          </a:p>
          <a:p>
            <a:r>
              <a:rPr lang="en-US" smtClean="0"/>
              <a:t>$1.4b to make up for lower deposits in the Available School fund</a:t>
            </a:r>
          </a:p>
          <a:p>
            <a:r>
              <a:rPr lang="en-US" smtClean="0"/>
              <a:t>$700m for Government Services include:</a:t>
            </a:r>
          </a:p>
          <a:p>
            <a:r>
              <a:rPr lang="en-US" smtClean="0"/>
              <a:t>	$360m for public school textbooks</a:t>
            </a:r>
          </a:p>
          <a:p>
            <a:r>
              <a:rPr lang="en-US" smtClean="0"/>
              <a:t>	$80m for  incentive funding</a:t>
            </a:r>
          </a:p>
          <a:p>
            <a:r>
              <a:rPr lang="en-US" smtClean="0"/>
              <a:t>	$147m for higher ed formula funding</a:t>
            </a:r>
          </a:p>
          <a:p>
            <a:r>
              <a:rPr lang="en-US" smtClean="0"/>
              <a:t>	$111m for new programs (including $104m for higher ed)</a:t>
            </a:r>
          </a:p>
          <a:p>
            <a:r>
              <a:rPr lang="en-US" smtClean="0"/>
              <a:t>Rest is for program expansion for various programs like Weatherization, Title 1 Highway construction, child care, etc.</a:t>
            </a:r>
          </a:p>
          <a:p>
            <a:endParaRPr lang="en-US" sz="14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F00529C-7FEE-4732-89EC-8BC347B21956}" type="slidenum">
              <a:rPr lang="en-US" smtClean="0"/>
              <a:pPr defTabSz="930275"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20" tIns="45810" rIns="91620" bIns="45810"/>
          <a:lstStyle/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0C37DFB6-61F9-4DE3-BA3C-A886A0F35775}" type="slidenum">
              <a:rPr lang="en-US" smtClean="0"/>
              <a:pPr defTabSz="930275"/>
              <a:t>2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5" tIns="45822" rIns="91645" bIns="45822"/>
          <a:lstStyle/>
          <a:p>
            <a:endParaRPr lang="en-US" sz="14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3B965DFF-9CFE-4862-99E1-76F64380439B}" type="slidenum">
              <a:rPr lang="en-US" smtClean="0"/>
              <a:pPr defTabSz="930275"/>
              <a:t>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5" tIns="45822" rIns="91645" bIns="45822"/>
          <a:lstStyle/>
          <a:p>
            <a:endParaRPr lang="en-US" sz="14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A09D0083-4E62-459D-AE1A-9DF52964A932}" type="slidenum">
              <a:rPr lang="en-US" smtClean="0"/>
              <a:pPr defTabSz="930275"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Without accounting for the ARRA funds:</a:t>
            </a:r>
          </a:p>
          <a:p>
            <a:pPr lvl="1">
              <a:buFontTx/>
              <a:buChar char="•"/>
            </a:pPr>
            <a:r>
              <a:rPr lang="en-US" smtClean="0"/>
              <a:t>Statewide  GR budget decreased by 2%, including Governor’s vetoes</a:t>
            </a:r>
          </a:p>
          <a:p>
            <a:pPr lvl="1">
              <a:buFontTx/>
              <a:buChar char="•"/>
            </a:pPr>
            <a:r>
              <a:rPr lang="en-US" smtClean="0"/>
              <a:t>$12.1 million in ARRA funds  resulted in an All Funds increase of $12.7m or7.4% increase in All Funds.</a:t>
            </a:r>
          </a:p>
          <a:p>
            <a:r>
              <a:rPr lang="en-US" smtClean="0"/>
              <a:t>Major increases from the ARRA funds were:</a:t>
            </a:r>
          </a:p>
          <a:p>
            <a:pPr lvl="1">
              <a:buFontTx/>
              <a:buChar char="•"/>
            </a:pPr>
            <a:r>
              <a:rPr lang="en-US" smtClean="0"/>
              <a:t>$6.4b GR freed up</a:t>
            </a:r>
          </a:p>
          <a:p>
            <a:pPr lvl="1">
              <a:buFontTx/>
              <a:buChar char="•"/>
            </a:pPr>
            <a:r>
              <a:rPr lang="en-US" smtClean="0"/>
              <a:t>$5.7b net increase to state agencies</a:t>
            </a:r>
          </a:p>
          <a:p>
            <a:r>
              <a:rPr lang="en-US" smtClean="0"/>
              <a:t>Another way to look at the $12.1b:</a:t>
            </a:r>
          </a:p>
          <a:p>
            <a:r>
              <a:rPr lang="en-US" smtClean="0"/>
              <a:t>$2.5b appropriated to HHSC to free up GR to use elsewhere in SB1</a:t>
            </a:r>
          </a:p>
          <a:p>
            <a:r>
              <a:rPr lang="en-US" smtClean="0"/>
              <a:t>$1.9b to provide stable funding for public ed</a:t>
            </a:r>
          </a:p>
          <a:p>
            <a:r>
              <a:rPr lang="en-US" smtClean="0"/>
              <a:t>$1.4b to make up for lower deposits in the Available School fund</a:t>
            </a:r>
          </a:p>
          <a:p>
            <a:r>
              <a:rPr lang="en-US" smtClean="0"/>
              <a:t>$700m for Government Services include:</a:t>
            </a:r>
          </a:p>
          <a:p>
            <a:r>
              <a:rPr lang="en-US" smtClean="0"/>
              <a:t>	$360m for public school textbooks</a:t>
            </a:r>
          </a:p>
          <a:p>
            <a:r>
              <a:rPr lang="en-US" smtClean="0"/>
              <a:t>	$80m for  incentive funding</a:t>
            </a:r>
          </a:p>
          <a:p>
            <a:r>
              <a:rPr lang="en-US" smtClean="0"/>
              <a:t>	$147m for higher ed formula funding</a:t>
            </a:r>
          </a:p>
          <a:p>
            <a:r>
              <a:rPr lang="en-US" smtClean="0"/>
              <a:t>	$111m for new programs (including $104m for higher ed)</a:t>
            </a:r>
          </a:p>
          <a:p>
            <a:r>
              <a:rPr lang="en-US" smtClean="0"/>
              <a:t>Rest is for program expansion for various programs like Weatherization, Title 1 Highway construction, child care, etc.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24"/>
            <a:fld id="{A09D0083-4E62-459D-AE1A-9DF52964A932}" type="slidenum">
              <a:rPr lang="en-US" smtClean="0"/>
              <a:pPr defTabSz="930224"/>
              <a:t>5</a:t>
            </a:fld>
            <a:endParaRPr lang="en-U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Without accounting for the ARRA funds:</a:t>
            </a:r>
          </a:p>
          <a:p>
            <a:pPr lvl="1">
              <a:buFontTx/>
              <a:buChar char="•"/>
            </a:pPr>
            <a:r>
              <a:rPr lang="en-US" smtClean="0"/>
              <a:t>Statewide  GR budget decreased by 2%, including Governor’s vetoes</a:t>
            </a:r>
          </a:p>
          <a:p>
            <a:pPr lvl="1">
              <a:buFontTx/>
              <a:buChar char="•"/>
            </a:pPr>
            <a:r>
              <a:rPr lang="en-US" smtClean="0"/>
              <a:t>$12.1 million in ARRA funds  resulted in an All Funds increase of $12.7m or7.4% increase in All Funds.</a:t>
            </a:r>
          </a:p>
          <a:p>
            <a:r>
              <a:rPr lang="en-US" smtClean="0"/>
              <a:t>Major increases from the ARRA funds were:</a:t>
            </a:r>
          </a:p>
          <a:p>
            <a:pPr lvl="1">
              <a:buFontTx/>
              <a:buChar char="•"/>
            </a:pPr>
            <a:r>
              <a:rPr lang="en-US" smtClean="0"/>
              <a:t>$6.4b GR freed up</a:t>
            </a:r>
          </a:p>
          <a:p>
            <a:pPr lvl="1">
              <a:buFontTx/>
              <a:buChar char="•"/>
            </a:pPr>
            <a:r>
              <a:rPr lang="en-US" smtClean="0"/>
              <a:t>$5.7b net increase to state agencies</a:t>
            </a:r>
          </a:p>
          <a:p>
            <a:r>
              <a:rPr lang="en-US" smtClean="0"/>
              <a:t>Another way to look at the $12.1b:</a:t>
            </a:r>
          </a:p>
          <a:p>
            <a:r>
              <a:rPr lang="en-US" smtClean="0"/>
              <a:t>$2.5b appropriated to HHSC to free up GR to use elsewhere in SB1</a:t>
            </a:r>
          </a:p>
          <a:p>
            <a:r>
              <a:rPr lang="en-US" smtClean="0"/>
              <a:t>$1.9b to provide stable funding for public ed</a:t>
            </a:r>
          </a:p>
          <a:p>
            <a:r>
              <a:rPr lang="en-US" smtClean="0"/>
              <a:t>$1.4b to make up for lower deposits in the Available School fund</a:t>
            </a:r>
          </a:p>
          <a:p>
            <a:r>
              <a:rPr lang="en-US" smtClean="0"/>
              <a:t>$700m for Government Services include:</a:t>
            </a:r>
          </a:p>
          <a:p>
            <a:r>
              <a:rPr lang="en-US" smtClean="0"/>
              <a:t>	$360m for public school textbooks</a:t>
            </a:r>
          </a:p>
          <a:p>
            <a:r>
              <a:rPr lang="en-US" smtClean="0"/>
              <a:t>	$80m for  incentive funding</a:t>
            </a:r>
          </a:p>
          <a:p>
            <a:r>
              <a:rPr lang="en-US" smtClean="0"/>
              <a:t>	$147m for higher ed formula funding</a:t>
            </a:r>
          </a:p>
          <a:p>
            <a:r>
              <a:rPr lang="en-US" smtClean="0"/>
              <a:t>	$111m for new programs (including $104m for higher ed)</a:t>
            </a:r>
          </a:p>
          <a:p>
            <a:r>
              <a:rPr lang="en-US" smtClean="0"/>
              <a:t>Rest is for program expansion for various programs like Weatherization, Title 1 Highway construction, child care, etc.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5E445E54-85C8-41DA-A79A-3E29E7561E7F}" type="slidenum">
              <a:rPr lang="en-US" smtClean="0"/>
              <a:pPr defTabSz="930275"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30" tIns="45815" rIns="91630" bIns="45815"/>
          <a:lstStyle/>
          <a:p>
            <a:pPr eaLnBrk="1" hangingPunct="1"/>
            <a:r>
              <a:rPr lang="en-US" b="1" smtClean="0"/>
              <a:t>Formulas: </a:t>
            </a:r>
          </a:p>
          <a:p>
            <a:r>
              <a:rPr lang="en-US" smtClean="0">
                <a:latin typeface="Garamond" pitchFamily="18" charset="0"/>
              </a:rPr>
              <a:t>$181m academics  A&amp;M System:  $51m</a:t>
            </a:r>
          </a:p>
          <a:p>
            <a:r>
              <a:rPr lang="en-US" smtClean="0">
                <a:latin typeface="Garamond" pitchFamily="18" charset="0"/>
              </a:rPr>
              <a:t>$159m HRIs (including GME):  TAMHSC:  $$26m</a:t>
            </a:r>
          </a:p>
          <a:p>
            <a:r>
              <a:rPr lang="en-US" smtClean="0">
                <a:latin typeface="Garamond" pitchFamily="18" charset="0"/>
              </a:rPr>
              <a:t>$129m Community Colleges and 2-yr Institutions</a:t>
            </a:r>
          </a:p>
          <a:p>
            <a:r>
              <a:rPr lang="en-US" smtClean="0">
                <a:latin typeface="Garamond" pitchFamily="18" charset="0"/>
              </a:rPr>
              <a:t>$0.6m A&amp;M System Agencies Infrastructure</a:t>
            </a:r>
          </a:p>
          <a:p>
            <a:r>
              <a:rPr lang="en-US" smtClean="0">
                <a:latin typeface="Garamond" pitchFamily="18" charset="0"/>
              </a:rPr>
              <a:t>$61m Hold Harmless: 104% of 08-09 lvl for GAs:  A&amp;M System: $9m</a:t>
            </a:r>
          </a:p>
          <a:p>
            <a:pPr eaLnBrk="1" hangingPunct="1"/>
            <a:r>
              <a:rPr lang="en-US" b="1" smtClean="0"/>
              <a:t>System Centers:  A&amp;M System share:  $12.3m</a:t>
            </a:r>
          </a:p>
          <a:p>
            <a:pPr eaLnBrk="1" hangingPunct="1"/>
            <a:r>
              <a:rPr lang="en-US" b="1" smtClean="0"/>
              <a:t>CKF:  A&amp;M share $15.6m</a:t>
            </a:r>
          </a:p>
          <a:p>
            <a:pPr eaLnBrk="1" hangingPunct="1"/>
            <a:r>
              <a:rPr lang="en-US" b="1" smtClean="0"/>
              <a:t>$50m new / expanded programs: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$33.6 million for TTUHSC ($17.6) and A&amp;M HSC ($16m) medicine expansion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$6m Texarkana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$4m Corpus Christi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$1m Commerce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$5m UNT Dallas</a:t>
            </a:r>
          </a:p>
          <a:p>
            <a:pPr eaLnBrk="1" hangingPunct="1"/>
            <a:r>
              <a:rPr lang="en-US" b="1" smtClean="0"/>
              <a:t>HEGI:  A&amp;M System:  $20m increase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4DA1110-CB80-4DCE-B87D-4898609EC483}" type="slidenum">
              <a:rPr lang="en-US" smtClean="0"/>
              <a:pPr defTabSz="930275"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20" tIns="45810" rIns="91620" bIns="45810"/>
          <a:lstStyle/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4DA1110-CB80-4DCE-B87D-4898609EC483}" type="slidenum">
              <a:rPr lang="en-US" smtClean="0"/>
              <a:pPr defTabSz="930275"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620" tIns="45810" rIns="91620" bIns="45810"/>
          <a:lstStyle/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68C577C-A08D-46D9-A3C4-59ECD929A85F}" type="slidenum">
              <a:rPr lang="en-US" smtClean="0"/>
              <a:pPr defTabSz="930275"/>
              <a:t>9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5" tIns="45822" rIns="91645" bIns="45822"/>
          <a:lstStyle/>
          <a:p>
            <a:endParaRPr 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0768C5-1177-4CFB-898A-D406B54BC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2EAFF4-A206-4F92-8986-F21F2FC70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C6765D-BAD3-4159-A7B4-593A1FFE0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1DFF-DB70-46FB-B2DB-D949A5533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3E28-C22C-4DDB-AFD7-1A5D095B6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5CF70-4EB1-461C-B66D-F13E918DB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4495-F32D-427C-8A3C-43E1710A7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B0CB-6700-426B-A64B-D997AE137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D39A-F862-415B-AF73-34A0B9677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FBAB-DD21-488A-87EB-FD931C7E8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1392-B23F-438A-BD67-1E54BDC00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4598F8-778C-4682-B167-FB62F1B1B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8AB3-55A9-4477-8E64-ACE1A7D90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F923-43CE-4FE0-84B6-9A1580DC9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53719-191E-4CF2-B13E-6ED1F013E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8726F2-49FF-42CE-AAA4-1E2FF749D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2F2AEFB-7A23-4A88-8CF1-3D0236F21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323293-4414-4EC9-9F98-037373805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389888-8196-466F-B0A7-A60417A9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A5E6D14-BC1C-4080-828E-56B01666E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E96DD69-AD68-4CBC-9442-F990CD33C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3CB80D6-ADF9-4669-AA50-684EC66BF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07/2009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BBBF71B9-ECB6-4F67-819B-ADA181473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07/2009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696751-2C18-4D98-9438-23C90F9CE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0668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T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HE </a:t>
            </a:r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T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EXAS </a:t>
            </a:r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A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&amp;</a:t>
            </a:r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M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 </a:t>
            </a:r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U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NIVERSITY </a:t>
            </a:r>
            <a:r>
              <a:rPr lang="en-US" sz="3600" b="1" smtClean="0">
                <a:solidFill>
                  <a:srgbClr val="800000"/>
                </a:solidFill>
                <a:latin typeface="Garamond" pitchFamily="18" charset="0"/>
              </a:rPr>
              <a:t>S</a:t>
            </a:r>
            <a:r>
              <a:rPr lang="en-US" sz="3200" b="1" smtClean="0">
                <a:solidFill>
                  <a:srgbClr val="800000"/>
                </a:solidFill>
                <a:latin typeface="Garamond" pitchFamily="18" charset="0"/>
              </a:rPr>
              <a:t>YSTEM</a:t>
            </a:r>
            <a:endParaRPr lang="en-US" sz="3200" smtClean="0">
              <a:solidFill>
                <a:srgbClr val="800000"/>
              </a:solidFill>
            </a:endParaRP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784725"/>
            <a:ext cx="7019925" cy="1524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b="1" dirty="0" smtClean="0">
                <a:solidFill>
                  <a:srgbClr val="800000"/>
                </a:solidFill>
                <a:latin typeface="Garamond" pitchFamily="18" charset="0"/>
              </a:rPr>
              <a:t>End of Session Report </a:t>
            </a:r>
          </a:p>
          <a:p>
            <a:pPr eaLnBrk="1" hangingPunct="1">
              <a:lnSpc>
                <a:spcPct val="85000"/>
              </a:lnSpc>
            </a:pPr>
            <a:r>
              <a:rPr lang="en-US" sz="3600" b="1" dirty="0" smtClean="0">
                <a:solidFill>
                  <a:srgbClr val="800000"/>
                </a:solidFill>
                <a:latin typeface="Garamond" pitchFamily="18" charset="0"/>
              </a:rPr>
              <a:t>to TASSCUBO</a:t>
            </a:r>
          </a:p>
          <a:p>
            <a:pPr eaLnBrk="1" hangingPunct="1">
              <a:lnSpc>
                <a:spcPct val="85000"/>
              </a:lnSpc>
            </a:pPr>
            <a:r>
              <a:rPr lang="en-US" sz="2800" b="1" dirty="0" smtClean="0">
                <a:solidFill>
                  <a:srgbClr val="800000"/>
                </a:solidFill>
                <a:latin typeface="Garamond" pitchFamily="18" charset="0"/>
              </a:rPr>
              <a:t>82</a:t>
            </a:r>
            <a:r>
              <a:rPr lang="en-US" sz="2800" b="1" baseline="30000" dirty="0" smtClean="0">
                <a:solidFill>
                  <a:srgbClr val="800000"/>
                </a:solidFill>
                <a:latin typeface="Garamond" pitchFamily="18" charset="0"/>
              </a:rPr>
              <a:t>nd</a:t>
            </a:r>
            <a:r>
              <a:rPr lang="en-US" sz="2800" b="1" dirty="0" smtClean="0">
                <a:solidFill>
                  <a:srgbClr val="800000"/>
                </a:solidFill>
                <a:latin typeface="Garamond" pitchFamily="18" charset="0"/>
              </a:rPr>
              <a:t> Regular and 1</a:t>
            </a:r>
            <a:r>
              <a:rPr lang="en-US" sz="2800" b="1" baseline="30000" dirty="0" smtClean="0">
                <a:solidFill>
                  <a:srgbClr val="800000"/>
                </a:solidFill>
                <a:latin typeface="Garamond" pitchFamily="18" charset="0"/>
              </a:rPr>
              <a:t>st</a:t>
            </a:r>
            <a:r>
              <a:rPr lang="en-US" sz="2800" b="1" dirty="0" smtClean="0">
                <a:solidFill>
                  <a:srgbClr val="800000"/>
                </a:solidFill>
                <a:latin typeface="Garamond" pitchFamily="18" charset="0"/>
              </a:rPr>
              <a:t> Called Sessions</a:t>
            </a:r>
          </a:p>
          <a:p>
            <a:pPr eaLnBrk="1" hangingPunct="1">
              <a:lnSpc>
                <a:spcPct val="85000"/>
              </a:lnSpc>
            </a:pPr>
            <a:endParaRPr lang="en-US" sz="1000" b="1" dirty="0" smtClean="0">
              <a:solidFill>
                <a:srgbClr val="800000"/>
              </a:solidFill>
              <a:latin typeface="Garamond" pitchFamily="18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1800" b="1" i="1" dirty="0" smtClean="0">
                <a:latin typeface="Garamond" pitchFamily="18" charset="0"/>
              </a:rPr>
              <a:t>July 2011</a:t>
            </a:r>
          </a:p>
          <a:p>
            <a:pPr eaLnBrk="1" hangingPunct="1">
              <a:lnSpc>
                <a:spcPct val="60000"/>
              </a:lnSpc>
            </a:pPr>
            <a:endParaRPr lang="en-US" sz="2800" b="1" dirty="0" smtClean="0">
              <a:latin typeface="Garamond" pitchFamily="18" charset="0"/>
            </a:endParaRPr>
          </a:p>
        </p:txBody>
      </p:sp>
      <p:sp>
        <p:nvSpPr>
          <p:cNvPr id="7172" name="Text Box 1028"/>
          <p:cNvSpPr txBox="1">
            <a:spLocks noChangeArrowheads="1"/>
          </p:cNvSpPr>
          <p:nvPr/>
        </p:nvSpPr>
        <p:spPr bwMode="auto">
          <a:xfrm>
            <a:off x="2743200" y="198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pic>
        <p:nvPicPr>
          <p:cNvPr id="7173" name="Picture 1029" descr="CAPIT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3" y="2514600"/>
            <a:ext cx="38671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75" descr="seal-maroon2"/>
          <p:cNvPicPr>
            <a:picLocks noChangeAspect="1" noChangeArrowheads="1"/>
          </p:cNvPicPr>
          <p:nvPr/>
        </p:nvPicPr>
        <p:blipFill>
          <a:blip r:embed="rId4" cstate="print">
            <a:lum bright="-12000" contrast="2000"/>
          </a:blip>
          <a:srcRect/>
          <a:stretch>
            <a:fillRect/>
          </a:stretch>
        </p:blipFill>
        <p:spPr bwMode="auto">
          <a:xfrm>
            <a:off x="4038600" y="22860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8913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  <a:p>
            <a:endParaRPr lang="en-US" dirty="0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3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90663" y="544513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420189" y="1702526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7" name="Picture 9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8F29BCF-8530-4A6E-BFBB-CBB80FED7AC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1489302" y="0"/>
            <a:ext cx="655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Key Higher Education</a:t>
            </a:r>
            <a:b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</a:b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Policy </a:t>
            </a:r>
            <a:r>
              <a:rPr lang="en-US" sz="3200" b="1" i="1" dirty="0">
                <a:solidFill>
                  <a:srgbClr val="800000"/>
                </a:solidFill>
                <a:latin typeface="Garamond" pitchFamily="18" charset="0"/>
              </a:rPr>
              <a:t>Legislation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466725" y="1358900"/>
            <a:ext cx="8455025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Outcomes Formula Funding  - </a:t>
            </a:r>
            <a:r>
              <a:rPr lang="en-US" sz="2000" b="1" dirty="0" smtClean="0">
                <a:latin typeface="Garamond" pitchFamily="18" charset="0"/>
              </a:rPr>
              <a:t>HB 9 by Branch/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>  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>
                <a:latin typeface="Garamond" pitchFamily="18" charset="0"/>
              </a:rPr>
              <a:t> Outcomes/Transparency</a:t>
            </a:r>
            <a:r>
              <a:rPr lang="en-US" sz="2000" b="1" dirty="0" smtClean="0">
                <a:latin typeface="Garamond" pitchFamily="18" charset="0"/>
              </a:rPr>
              <a:t> – HB 33 by Branch/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> </a:t>
            </a:r>
            <a:br>
              <a:rPr lang="en-US" sz="2000" b="1" dirty="0" smtClean="0">
                <a:latin typeface="Garamond" pitchFamily="18" charset="0"/>
              </a:rPr>
            </a:br>
            <a:r>
              <a:rPr lang="en-US" sz="2000" b="1" dirty="0" smtClean="0">
                <a:latin typeface="Garamond" pitchFamily="18" charset="0"/>
              </a:rPr>
              <a:t>				        HB 736 by Patrick/West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1" dirty="0" smtClean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ROTC/Veteran and dependents’ scholarships</a:t>
            </a:r>
            <a:br>
              <a:rPr lang="en-US" sz="2400" b="1" dirty="0" smtClean="0">
                <a:latin typeface="Garamond" pitchFamily="18" charset="0"/>
              </a:rPr>
            </a:br>
            <a:r>
              <a:rPr lang="en-US" sz="2400" b="1" dirty="0" smtClean="0">
                <a:latin typeface="Garamond" pitchFamily="18" charset="0"/>
              </a:rPr>
              <a:t>	</a:t>
            </a:r>
            <a:r>
              <a:rPr lang="en-US" sz="2000" b="1" dirty="0" smtClean="0">
                <a:latin typeface="Garamond" pitchFamily="18" charset="0"/>
              </a:rPr>
              <a:t>HB 3470 by Patrick/Ogden	SB 1736 by Van de </a:t>
            </a:r>
            <a:r>
              <a:rPr lang="en-US" sz="2000" b="1" dirty="0" err="1" smtClean="0">
                <a:latin typeface="Garamond" pitchFamily="18" charset="0"/>
              </a:rPr>
              <a:t>Putte</a:t>
            </a:r>
            <a:r>
              <a:rPr lang="en-US" sz="2000" b="1" dirty="0" smtClean="0">
                <a:latin typeface="Garamond" pitchFamily="18" charset="0"/>
              </a:rPr>
              <a:t>/Castro</a:t>
            </a:r>
            <a:br>
              <a:rPr lang="en-US" sz="2000" b="1" dirty="0" smtClean="0">
                <a:latin typeface="Garamond" pitchFamily="18" charset="0"/>
              </a:rPr>
            </a:br>
            <a:r>
              <a:rPr lang="en-US" sz="2000" b="1" dirty="0" smtClean="0">
                <a:latin typeface="Garamond" pitchFamily="18" charset="0"/>
              </a:rPr>
              <a:t>	SB 639 by Van de </a:t>
            </a:r>
            <a:r>
              <a:rPr lang="en-US" sz="2000" b="1" dirty="0" err="1" smtClean="0">
                <a:latin typeface="Garamond" pitchFamily="18" charset="0"/>
              </a:rPr>
              <a:t>Putte</a:t>
            </a:r>
            <a:r>
              <a:rPr lang="en-US" sz="2000" b="1" dirty="0" smtClean="0">
                <a:latin typeface="Garamond" pitchFamily="18" charset="0"/>
              </a:rPr>
              <a:t>/Branch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>
                <a:latin typeface="Garamond" pitchFamily="18" charset="0"/>
              </a:rPr>
              <a:t> Texas Grant  - </a:t>
            </a:r>
            <a:r>
              <a:rPr lang="en-US" sz="2000" b="1" dirty="0" smtClean="0">
                <a:latin typeface="Garamond" pitchFamily="18" charset="0"/>
              </a:rPr>
              <a:t>SB 28 by 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>/Branch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>
                <a:latin typeface="Garamond" pitchFamily="18" charset="0"/>
              </a:rPr>
              <a:t> Developmental Education / Degree Completion</a:t>
            </a:r>
            <a:br>
              <a:rPr lang="en-US" sz="2400" b="1" dirty="0" smtClean="0">
                <a:latin typeface="Garamond" pitchFamily="18" charset="0"/>
              </a:rPr>
            </a:br>
            <a:r>
              <a:rPr lang="en-US" sz="2400" b="1" dirty="0" smtClean="0">
                <a:latin typeface="Garamond" pitchFamily="18" charset="0"/>
              </a:rPr>
              <a:t>	</a:t>
            </a:r>
            <a:r>
              <a:rPr lang="en-US" sz="2000" b="1" dirty="0" smtClean="0">
                <a:latin typeface="Garamond" pitchFamily="18" charset="0"/>
              </a:rPr>
              <a:t>HB 1244 by Castro/West		HB 3025 by Branch/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/>
            </a:r>
            <a:br>
              <a:rPr lang="en-US" sz="2000" b="1" dirty="0" smtClean="0">
                <a:latin typeface="Garamond" pitchFamily="18" charset="0"/>
              </a:rPr>
            </a:br>
            <a:r>
              <a:rPr lang="en-US" sz="2000" b="1" dirty="0" smtClean="0">
                <a:latin typeface="Garamond" pitchFamily="18" charset="0"/>
              </a:rPr>
              <a:t>	HB 3468 by Patrick/Shapiro	SB 36 by 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>/Branch</a:t>
            </a:r>
            <a:br>
              <a:rPr lang="en-US" sz="2000" b="1" dirty="0" smtClean="0">
                <a:latin typeface="Garamond" pitchFamily="18" charset="0"/>
              </a:rPr>
            </a:br>
            <a:r>
              <a:rPr lang="en-US" sz="2000" b="1" dirty="0" smtClean="0">
                <a:latin typeface="Garamond" pitchFamily="18" charset="0"/>
              </a:rPr>
              <a:t>	HB 2910 by Branch/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r>
              <a:rPr lang="en-US" sz="2000" b="1" dirty="0" smtClean="0">
                <a:latin typeface="Garamond" pitchFamily="18" charset="0"/>
              </a:rPr>
              <a:t>	SB 162 by Shapiro/Branch</a:t>
            </a:r>
            <a:br>
              <a:rPr lang="en-US" sz="2000" b="1" dirty="0" smtClean="0">
                <a:latin typeface="Garamond" pitchFamily="18" charset="0"/>
              </a:rPr>
            </a:br>
            <a:r>
              <a:rPr lang="en-US" sz="2000" b="1" dirty="0" smtClean="0">
                <a:latin typeface="Garamond" pitchFamily="18" charset="0"/>
              </a:rPr>
              <a:t>	HB 2999 by Lewis/</a:t>
            </a:r>
            <a:r>
              <a:rPr lang="en-US" sz="2000" b="1" dirty="0" err="1" smtClean="0">
                <a:latin typeface="Garamond" pitchFamily="18" charset="0"/>
              </a:rPr>
              <a:t>Zaffirini</a:t>
            </a:r>
            <a:endParaRPr lang="en-US" sz="2000" b="1" dirty="0" smtClean="0">
              <a:latin typeface="Garamond" pitchFamily="18" charset="0"/>
            </a:endParaRP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endParaRPr lang="en-US" sz="2000" b="1" dirty="0" smtClean="0">
              <a:latin typeface="Garamond" pitchFamily="18" charset="0"/>
            </a:endParaRPr>
          </a:p>
          <a:p>
            <a:pPr lvl="1" algn="l">
              <a:spcBef>
                <a:spcPct val="50000"/>
              </a:spcBef>
            </a:pPr>
            <a:endParaRPr lang="en-US" sz="2000" dirty="0">
              <a:latin typeface="Garamond" pitchFamily="18" charset="0"/>
            </a:endParaRPr>
          </a:p>
          <a:p>
            <a:pPr lvl="1" algn="l">
              <a:spcBef>
                <a:spcPct val="50000"/>
              </a:spcBef>
            </a:pPr>
            <a:r>
              <a:rPr lang="en-US" sz="2400" b="1" dirty="0">
                <a:latin typeface="Garamond" pitchFamily="18" charset="0"/>
              </a:rPr>
              <a:t>  </a:t>
            </a:r>
            <a:endParaRPr lang="en-US" sz="800" b="1" dirty="0">
              <a:latin typeface="Garamond" pitchFamily="18" charset="0"/>
            </a:endParaRPr>
          </a:p>
        </p:txBody>
      </p:sp>
      <p:sp>
        <p:nvSpPr>
          <p:cNvPr id="17421" name="Line 8"/>
          <p:cNvSpPr>
            <a:spLocks noChangeShapeType="1"/>
          </p:cNvSpPr>
          <p:nvPr/>
        </p:nvSpPr>
        <p:spPr bwMode="auto">
          <a:xfrm>
            <a:off x="1062038" y="1228090"/>
            <a:ext cx="742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8913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  <a:p>
            <a:endParaRPr lang="en-US" dirty="0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3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90663" y="544513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7" name="Picture 9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8F29BCF-8530-4A6E-BFBB-CBB80FED7AC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1247391" y="314696"/>
            <a:ext cx="7315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 smtClean="0">
                <a:solidFill>
                  <a:srgbClr val="800000"/>
                </a:solidFill>
                <a:latin typeface="Garamond" pitchFamily="18" charset="0"/>
              </a:rPr>
              <a:t>Efficiency and Operational Policy</a:t>
            </a:r>
            <a:endParaRPr lang="en-US" sz="3600" b="1" i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450685" y="1640495"/>
            <a:ext cx="8455025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>
              <a:spcBef>
                <a:spcPct val="50000"/>
              </a:spcBef>
            </a:pPr>
            <a:r>
              <a:rPr lang="en-US" sz="2400" b="1" dirty="0" smtClean="0">
                <a:latin typeface="Garamond" pitchFamily="18" charset="0"/>
              </a:rPr>
              <a:t>SB 5 by </a:t>
            </a:r>
            <a:r>
              <a:rPr lang="en-US" sz="2400" b="1" dirty="0" err="1" smtClean="0">
                <a:latin typeface="Garamond" pitchFamily="18" charset="0"/>
              </a:rPr>
              <a:t>Zaffirini</a:t>
            </a:r>
            <a:r>
              <a:rPr lang="en-US" sz="2400" b="1" dirty="0" smtClean="0">
                <a:latin typeface="Garamond" pitchFamily="18" charset="0"/>
              </a:rPr>
              <a:t>/Branch - </a:t>
            </a:r>
            <a:r>
              <a:rPr lang="en-US" sz="2000" dirty="0" smtClean="0">
                <a:latin typeface="Garamond" pitchFamily="18" charset="0"/>
              </a:rPr>
              <a:t>omnibus higher education bill designed to facilitate efficient operations, reduce institutional costs, provide administrative flexibility to institutions of higher education, and reduce reporting.</a:t>
            </a:r>
          </a:p>
          <a:p>
            <a:pPr lvl="1" algn="l">
              <a:spcBef>
                <a:spcPct val="50000"/>
              </a:spcBef>
            </a:pPr>
            <a:r>
              <a:rPr lang="en-US" sz="2400" b="1" dirty="0" smtClean="0">
                <a:latin typeface="Garamond" pitchFamily="18" charset="0"/>
              </a:rPr>
              <a:t>SB 1179 by Nelson/Harper Brown and HB 1781 by Price/Nelson </a:t>
            </a:r>
            <a:r>
              <a:rPr lang="en-US" sz="2000" b="1" dirty="0" smtClean="0">
                <a:latin typeface="Garamond" pitchFamily="18" charset="0"/>
              </a:rPr>
              <a:t>– </a:t>
            </a:r>
            <a:r>
              <a:rPr lang="en-US" sz="2000" dirty="0" smtClean="0">
                <a:latin typeface="Garamond" pitchFamily="18" charset="0"/>
              </a:rPr>
              <a:t>reduce reporting requirements.</a:t>
            </a:r>
            <a:endParaRPr lang="en-US" sz="2000" dirty="0">
              <a:latin typeface="Garamond" pitchFamily="18" charset="0"/>
            </a:endParaRPr>
          </a:p>
          <a:p>
            <a:pPr lvl="1" algn="l">
              <a:spcBef>
                <a:spcPct val="50000"/>
              </a:spcBef>
            </a:pPr>
            <a:r>
              <a:rPr lang="en-US" sz="2400" b="1" dirty="0" smtClean="0">
                <a:latin typeface="Garamond" pitchFamily="18" charset="0"/>
              </a:rPr>
              <a:t>SB 773 by </a:t>
            </a:r>
            <a:r>
              <a:rPr lang="en-US" sz="2400" b="1" dirty="0" err="1" smtClean="0">
                <a:latin typeface="Garamond" pitchFamily="18" charset="0"/>
              </a:rPr>
              <a:t>Zaffirini</a:t>
            </a:r>
            <a:r>
              <a:rPr lang="en-US" sz="2400" b="1" dirty="0" smtClean="0">
                <a:latin typeface="Garamond" pitchFamily="18" charset="0"/>
              </a:rPr>
              <a:t>/</a:t>
            </a:r>
            <a:r>
              <a:rPr lang="en-US" sz="2400" b="1" dirty="0" err="1" smtClean="0">
                <a:latin typeface="Garamond" pitchFamily="18" charset="0"/>
              </a:rPr>
              <a:t>Gallego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- </a:t>
            </a:r>
            <a:r>
              <a:rPr lang="en-US" sz="2000" dirty="0" smtClean="0">
                <a:latin typeface="Garamond" pitchFamily="18" charset="0"/>
              </a:rPr>
              <a:t>extends the telecommunication discount to educational institutions another four years (to January 2016). Legislation stipulates 110% of long range incremental cost (LRIC) .</a:t>
            </a:r>
            <a:endParaRPr lang="en-US" sz="2000" dirty="0">
              <a:latin typeface="Garamond" pitchFamily="18" charset="0"/>
            </a:endParaRPr>
          </a:p>
          <a:p>
            <a:pPr lvl="1" algn="l">
              <a:spcBef>
                <a:spcPct val="50000"/>
              </a:spcBef>
            </a:pPr>
            <a:r>
              <a:rPr lang="en-US" sz="2400" b="1" dirty="0">
                <a:latin typeface="Garamond" pitchFamily="18" charset="0"/>
              </a:rPr>
              <a:t>  </a:t>
            </a:r>
            <a:endParaRPr lang="en-US" sz="800" b="1" dirty="0">
              <a:latin typeface="Garamond" pitchFamily="18" charset="0"/>
            </a:endParaRPr>
          </a:p>
        </p:txBody>
      </p:sp>
      <p:sp>
        <p:nvSpPr>
          <p:cNvPr id="17421" name="Line 8"/>
          <p:cNvSpPr>
            <a:spLocks noChangeShapeType="1"/>
          </p:cNvSpPr>
          <p:nvPr/>
        </p:nvSpPr>
        <p:spPr bwMode="auto">
          <a:xfrm>
            <a:off x="1034424" y="1233878"/>
            <a:ext cx="742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9AB4061-B0DF-4DFA-9672-9019699C4B4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9462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82725" y="509588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6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9466" name="Picture 8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Rectangle 9"/>
          <p:cNvSpPr>
            <a:spLocks noChangeArrowheads="1"/>
          </p:cNvSpPr>
          <p:nvPr/>
        </p:nvSpPr>
        <p:spPr bwMode="auto">
          <a:xfrm>
            <a:off x="727075" y="312738"/>
            <a:ext cx="8229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82</a:t>
            </a:r>
            <a:r>
              <a:rPr lang="en-US" sz="32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nd</a:t>
            </a: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 Legislative Sessions Update</a:t>
            </a:r>
            <a:endParaRPr lang="en-US" sz="3200" b="1" i="1" dirty="0">
              <a:solidFill>
                <a:srgbClr val="800000"/>
              </a:solidFill>
              <a:latin typeface="Garamond" pitchFamily="18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3200" b="1" i="1" dirty="0">
                <a:solidFill>
                  <a:srgbClr val="800000"/>
                </a:solidFill>
                <a:latin typeface="Garamond" pitchFamily="18" charset="0"/>
              </a:rPr>
              <a:t>to the Board of Regents</a:t>
            </a:r>
          </a:p>
        </p:txBody>
      </p:sp>
      <p:sp>
        <p:nvSpPr>
          <p:cNvPr id="19468" name="Text Box 10"/>
          <p:cNvSpPr txBox="1">
            <a:spLocks noChangeArrowheads="1"/>
          </p:cNvSpPr>
          <p:nvPr/>
        </p:nvSpPr>
        <p:spPr bwMode="auto">
          <a:xfrm>
            <a:off x="2001838" y="3005138"/>
            <a:ext cx="49736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n-US" sz="4800" b="1">
                <a:latin typeface="Garamond" pitchFamily="18" charset="0"/>
                <a:cs typeface="Times New Roman" pitchFamily="18" charset="0"/>
              </a:rPr>
              <a:t>Next Session</a:t>
            </a:r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 flipV="1">
            <a:off x="965200" y="1532849"/>
            <a:ext cx="786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F068D2B-6B2B-4D5A-8D8B-171BC8C3620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20486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82725" y="509588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6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0489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20490" name="Picture 8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Rectangle 9"/>
          <p:cNvSpPr>
            <a:spLocks noChangeArrowheads="1"/>
          </p:cNvSpPr>
          <p:nvPr/>
        </p:nvSpPr>
        <p:spPr bwMode="auto">
          <a:xfrm>
            <a:off x="727075" y="312738"/>
            <a:ext cx="8229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83</a:t>
            </a:r>
            <a:r>
              <a:rPr lang="en-US" sz="40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rd</a:t>
            </a: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 Legislature </a:t>
            </a:r>
            <a:r>
              <a:rPr lang="en-US" sz="4000" b="1" i="1" dirty="0">
                <a:solidFill>
                  <a:srgbClr val="800000"/>
                </a:solidFill>
                <a:latin typeface="Garamond" pitchFamily="18" charset="0"/>
              </a:rPr>
              <a:t>– Budget Outlook</a:t>
            </a:r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877298" y="1450658"/>
            <a:ext cx="8070759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l">
              <a:buFontTx/>
              <a:buChar char="•"/>
            </a:pP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“Structural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budget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deficit” still exists</a:t>
            </a:r>
          </a:p>
          <a:p>
            <a:pPr marL="609600" indent="-609600" algn="l"/>
            <a:endParaRPr lang="en-US" sz="800" b="1" dirty="0" smtClean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2012-13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budget was balanced using:</a:t>
            </a:r>
          </a:p>
          <a:p>
            <a:pPr marL="1066800" lvl="1" indent="-609600" algn="l">
              <a:buFont typeface="Wingdings" pitchFamily="2" charset="2"/>
              <a:buChar char="ü"/>
            </a:pP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$4b reduced obligations in public ed. </a:t>
            </a:r>
            <a:r>
              <a:rPr lang="en-US" sz="1800" dirty="0" smtClean="0">
                <a:latin typeface="Garamond" pitchFamily="18" charset="0"/>
                <a:cs typeface="Times New Roman" pitchFamily="18" charset="0"/>
              </a:rPr>
              <a:t>(ongoing)</a:t>
            </a:r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marL="1066800" lvl="1" indent="-609600" algn="l">
              <a:buFont typeface="Wingdings" pitchFamily="2" charset="2"/>
              <a:buChar char="ü"/>
            </a:pP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$2.3b savings from 24</a:t>
            </a:r>
            <a:r>
              <a:rPr lang="en-US" sz="2800" baseline="30000" dirty="0" smtClean="0">
                <a:latin typeface="Garamond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 payment </a:t>
            </a:r>
            <a:r>
              <a:rPr lang="en-US" sz="1800" dirty="0" smtClean="0">
                <a:latin typeface="Garamond" pitchFamily="18" charset="0"/>
                <a:cs typeface="Times New Roman" pitchFamily="18" charset="0"/>
              </a:rPr>
              <a:t>(one-time)</a:t>
            </a:r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marL="1066800" lvl="1" indent="-609600" algn="l">
              <a:buFont typeface="Wingdings" pitchFamily="2" charset="2"/>
              <a:buChar char="ü"/>
            </a:pP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$0.7b savings from tax speed ups/delays </a:t>
            </a:r>
            <a:r>
              <a:rPr lang="en-US" sz="1800" dirty="0" smtClean="0">
                <a:latin typeface="Garamond" pitchFamily="18" charset="0"/>
                <a:cs typeface="Times New Roman" pitchFamily="18" charset="0"/>
              </a:rPr>
              <a:t>(yields less revenue in FY14)</a:t>
            </a:r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marL="1066800" lvl="1" indent="-609600" algn="l">
              <a:buFont typeface="Wingdings" pitchFamily="2" charset="2"/>
              <a:buChar char="ü"/>
            </a:pP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$4.8b, est. postponement of funding for health and human services</a:t>
            </a:r>
          </a:p>
          <a:p>
            <a:pPr marL="1066800" lvl="1" indent="-609600" algn="l"/>
            <a:endParaRPr lang="en-US" sz="800" dirty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Rainy Day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Fund:  </a:t>
            </a: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Estimated that about $6.5b will be available at the end of the 2012-13 biennium.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0493" name="Line 11"/>
          <p:cNvSpPr>
            <a:spLocks noChangeShapeType="1"/>
          </p:cNvSpPr>
          <p:nvPr/>
        </p:nvSpPr>
        <p:spPr bwMode="auto">
          <a:xfrm flipV="1">
            <a:off x="977900" y="1247802"/>
            <a:ext cx="786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61938" y="6400800"/>
            <a:ext cx="1135062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B729891-D26E-4466-A2DE-72BA0BAB19F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21510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90663" y="544513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>
            <a:off x="1077550" y="1210809"/>
            <a:ext cx="742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15" name="Picture 9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693928" y="0"/>
            <a:ext cx="8255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83</a:t>
            </a:r>
            <a:r>
              <a:rPr lang="en-US" sz="40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rd</a:t>
            </a: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 Legislature </a:t>
            </a:r>
            <a:r>
              <a:rPr lang="en-US" sz="4000" b="1" i="1" dirty="0">
                <a:solidFill>
                  <a:srgbClr val="800000"/>
                </a:solidFill>
                <a:latin typeface="Garamond" pitchFamily="18" charset="0"/>
              </a:rPr>
              <a:t>– </a:t>
            </a:r>
            <a:r>
              <a:rPr lang="en-US" sz="3600" b="1" i="1" dirty="0">
                <a:solidFill>
                  <a:srgbClr val="800000"/>
                </a:solidFill>
                <a:latin typeface="Garamond" pitchFamily="18" charset="0"/>
              </a:rPr>
              <a:t>Potential Legislative Issues for </a:t>
            </a:r>
            <a:r>
              <a:rPr lang="en-US" sz="3600" b="1" i="1" dirty="0" smtClean="0">
                <a:solidFill>
                  <a:srgbClr val="800000"/>
                </a:solidFill>
                <a:latin typeface="Garamond" pitchFamily="18" charset="0"/>
              </a:rPr>
              <a:t>Higher Education</a:t>
            </a:r>
            <a:endParaRPr lang="en-US" sz="4000" b="1" i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21517" name="Text Box 11"/>
          <p:cNvSpPr txBox="1">
            <a:spLocks noChangeArrowheads="1"/>
          </p:cNvSpPr>
          <p:nvPr/>
        </p:nvSpPr>
        <p:spPr bwMode="auto">
          <a:xfrm>
            <a:off x="416857" y="1781494"/>
            <a:ext cx="857667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>
              <a:spcBef>
                <a:spcPct val="50000"/>
              </a:spcBef>
            </a:pPr>
            <a:r>
              <a:rPr lang="en-US" sz="3200" b="1" u="sng" dirty="0" smtClean="0">
                <a:latin typeface="Garamond" pitchFamily="18" charset="0"/>
              </a:rPr>
              <a:t>Paradigm Challenges  </a:t>
            </a:r>
            <a:endParaRPr lang="en-US" sz="2800" b="1" u="sng" dirty="0" smtClean="0">
              <a:latin typeface="Garamond" pitchFamily="18" charset="0"/>
            </a:endParaRPr>
          </a:p>
          <a:p>
            <a:pPr lvl="2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b="1" dirty="0" smtClean="0">
                <a:latin typeface="Garamond" pitchFamily="18" charset="0"/>
              </a:rPr>
              <a:t>  Outcomes Funding </a:t>
            </a:r>
            <a:endParaRPr lang="en-US" sz="2800" b="1" dirty="0">
              <a:latin typeface="Garamond" pitchFamily="18" charset="0"/>
            </a:endParaRP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Garamond" pitchFamily="18" charset="0"/>
              </a:rPr>
              <a:t>  Innovation in Service Delivery and Efficiencies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Garamond" pitchFamily="18" charset="0"/>
              </a:rPr>
              <a:t>  Improved Graduation and Time to Degree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Garamond" pitchFamily="18" charset="0"/>
              </a:rPr>
              <a:t>  Joint Oversight Committee on Higher Ed Governance, Excellence, and Transparency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CEAB018-3A08-440D-972A-6743BFECBA7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8198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82725" y="509588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6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8202" name="Picture 8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727075" y="312738"/>
            <a:ext cx="8229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82</a:t>
            </a:r>
            <a:r>
              <a:rPr lang="en-US" sz="32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nd</a:t>
            </a: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 Legislative Sessions Update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2014538" y="2455863"/>
            <a:ext cx="63690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l">
              <a:buFontTx/>
              <a:buChar char="•"/>
            </a:pPr>
            <a:r>
              <a:rPr lang="en-US" sz="36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Garamond" pitchFamily="18" charset="0"/>
                <a:cs typeface="Times New Roman" pitchFamily="18" charset="0"/>
              </a:rPr>
              <a:t>Appropriations</a:t>
            </a:r>
            <a:endParaRPr lang="en-US" sz="3600" b="1" dirty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endParaRPr lang="en-US" sz="1200" b="1" dirty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r>
              <a:rPr lang="en-US" sz="36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Garamond" pitchFamily="18" charset="0"/>
                <a:cs typeface="Times New Roman" pitchFamily="18" charset="0"/>
              </a:rPr>
              <a:t>Policy Legislation</a:t>
            </a:r>
            <a:endParaRPr lang="en-US" sz="3600" b="1" dirty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endParaRPr lang="en-US" sz="1200" b="1" dirty="0">
              <a:latin typeface="Garamond" pitchFamily="18" charset="0"/>
              <a:cs typeface="Times New Roman" pitchFamily="18" charset="0"/>
            </a:endParaRPr>
          </a:p>
          <a:p>
            <a:pPr marL="609600" indent="-609600" algn="l">
              <a:buFontTx/>
              <a:buChar char="•"/>
            </a:pPr>
            <a:r>
              <a:rPr lang="en-US" sz="36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Garamond" pitchFamily="18" charset="0"/>
                <a:cs typeface="Times New Roman" pitchFamily="18" charset="0"/>
              </a:rPr>
              <a:t>2013 Preparations</a:t>
            </a:r>
            <a:endParaRPr lang="en-US" sz="36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 flipV="1">
            <a:off x="965200" y="1487878"/>
            <a:ext cx="786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95C494F-4C15-425C-B8DD-6AF7BD8C5A2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9222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82725" y="509588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6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9226" name="Picture 8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727075" y="312738"/>
            <a:ext cx="8229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82</a:t>
            </a:r>
            <a:r>
              <a:rPr lang="en-US" sz="32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nd</a:t>
            </a: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 Legislative Sessions Update</a:t>
            </a:r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1989138" y="3160713"/>
            <a:ext cx="51165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n-US" sz="4800" b="1" dirty="0" smtClean="0">
                <a:latin typeface="Garamond" pitchFamily="18" charset="0"/>
                <a:cs typeface="Times New Roman" pitchFamily="18" charset="0"/>
              </a:rPr>
              <a:t>Appropriations</a:t>
            </a:r>
            <a:endParaRPr lang="en-US" sz="48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9229" name="Line 11"/>
          <p:cNvSpPr>
            <a:spLocks noChangeShapeType="1"/>
          </p:cNvSpPr>
          <p:nvPr/>
        </p:nvSpPr>
        <p:spPr bwMode="auto">
          <a:xfrm flipV="1">
            <a:off x="965200" y="1487877"/>
            <a:ext cx="786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E2305F-467D-4CF9-B7E1-E94416D995DD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1029" name="Picture 2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143000" y="3810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eaLnBrk="0" hangingPunct="0"/>
            <a:r>
              <a:rPr lang="en-US" sz="4400" b="1" i="1" dirty="0">
                <a:solidFill>
                  <a:srgbClr val="800000"/>
                </a:solidFill>
                <a:latin typeface="Garamond" pitchFamily="18" charset="0"/>
              </a:rPr>
              <a:t>Appropriations Outcomes</a:t>
            </a:r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762000" y="1371600"/>
            <a:ext cx="777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TextBox 7"/>
          <p:cNvSpPr txBox="1">
            <a:spLocks noChangeArrowheads="1"/>
          </p:cNvSpPr>
          <p:nvPr/>
        </p:nvSpPr>
        <p:spPr bwMode="auto">
          <a:xfrm>
            <a:off x="973274" y="5913302"/>
            <a:ext cx="714533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100" b="1" dirty="0" smtClean="0">
                <a:latin typeface="Garamond" pitchFamily="18" charset="0"/>
              </a:rPr>
              <a:t>Source:  </a:t>
            </a:r>
            <a:r>
              <a:rPr lang="en-US" sz="1100" dirty="0" smtClean="0">
                <a:latin typeface="Garamond" pitchFamily="18" charset="0"/>
              </a:rPr>
              <a:t>LBB Summary Tables.  2010-11 reflects 5% reduction and certain anticipated supplemental spending adjustments.  Includes estimated distribution of all employee benefits.  2010-11 Base does not include the $12.1 billion in ARRA appropriations.</a:t>
            </a:r>
            <a:endParaRPr lang="en-US" sz="1100" dirty="0">
              <a:latin typeface="Garamond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75504" y="1462354"/>
          <a:ext cx="7627715" cy="4259242"/>
        </p:xfrm>
        <a:graphic>
          <a:graphicData uri="http://schemas.openxmlformats.org/drawingml/2006/table">
            <a:tbl>
              <a:tblPr/>
              <a:tblGrid>
                <a:gridCol w="753186"/>
                <a:gridCol w="2985354"/>
                <a:gridCol w="1004247"/>
                <a:gridCol w="1004247"/>
                <a:gridCol w="1004247"/>
                <a:gridCol w="876434"/>
              </a:tblGrid>
              <a:tr h="4380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REVENUE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FUNDS, House Bill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2010-11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2012-13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Change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Art. 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Government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2,439.1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1,979.2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(459.9)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Health and Human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21,702.8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22,402.8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700.0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III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Education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46,850.0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48,683.9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1,833.9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Public Education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33,783.6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36,827.2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3,043.6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Higher Education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13,066.4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11,856.7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</a:t>
                      </a:r>
                      <a:r>
                        <a:rPr lang="en-US" sz="1300" b="1" i="1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(1,209.7)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Judiciary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425.8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370.8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(55.0)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Safety and Corrections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8,620.4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8,184.0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(436.4)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Natural Resources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874.3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653.5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(220.8)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VII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Business and Economic Development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501.1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594.4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93.3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VIII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Regulatory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293.3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276.2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(17.1)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IX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Provisions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(3,017.7)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(3,017.7)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Art. 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Legislature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372.2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339.4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(32.7)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66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     82,079.0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    80,466.5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      (1,612.4)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15537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E2305F-467D-4CF9-B7E1-E94416D995DD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1029" name="Picture 2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143000" y="0"/>
            <a:ext cx="7467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Higher Education</a:t>
            </a:r>
          </a:p>
          <a:p>
            <a:r>
              <a:rPr lang="en-US" sz="3200" b="1" dirty="0" smtClean="0">
                <a:solidFill>
                  <a:srgbClr val="800000"/>
                </a:solidFill>
                <a:latin typeface="Garamond" pitchFamily="18" charset="0"/>
              </a:rPr>
              <a:t>GR Appropriations</a:t>
            </a:r>
            <a:endParaRPr lang="en-US" sz="2000" b="1" dirty="0" smtClean="0">
              <a:solidFill>
                <a:srgbClr val="80000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800000"/>
                </a:solidFill>
                <a:latin typeface="Garamond" pitchFamily="18" charset="0"/>
              </a:rPr>
              <a:t> HB1, HB4, and SB2 1</a:t>
            </a:r>
            <a:r>
              <a:rPr lang="en-US" sz="2000" b="1" baseline="30000" dirty="0" smtClean="0">
                <a:solidFill>
                  <a:srgbClr val="800000"/>
                </a:solidFill>
                <a:latin typeface="Garamond" pitchFamily="18" charset="0"/>
              </a:rPr>
              <a:t>st </a:t>
            </a:r>
            <a:r>
              <a:rPr lang="en-US" sz="2000" b="1" dirty="0" smtClean="0">
                <a:solidFill>
                  <a:srgbClr val="800000"/>
                </a:solidFill>
                <a:latin typeface="Garamond" pitchFamily="18" charset="0"/>
              </a:rPr>
              <a:t>CS</a:t>
            </a:r>
            <a:endParaRPr lang="en-US" sz="2000" b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892628" y="1340680"/>
            <a:ext cx="777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27908" y="5863724"/>
            <a:ext cx="6897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/>
              <a:t>Notes</a:t>
            </a:r>
            <a:r>
              <a:rPr lang="en-US" sz="900" dirty="0"/>
              <a:t>:  </a:t>
            </a:r>
            <a:r>
              <a:rPr lang="en-US" sz="900" dirty="0" smtClean="0"/>
              <a:t>2012-13 </a:t>
            </a:r>
            <a:r>
              <a:rPr lang="en-US" sz="900" dirty="0"/>
              <a:t>includes all appropriations made in HB1, HB4, and </a:t>
            </a:r>
            <a:r>
              <a:rPr lang="en-US" sz="900" dirty="0" smtClean="0"/>
              <a:t>SB2 1</a:t>
            </a:r>
            <a:r>
              <a:rPr lang="en-US" sz="900" baseline="30000" dirty="0" smtClean="0"/>
              <a:t>st</a:t>
            </a:r>
            <a:r>
              <a:rPr lang="en-US" sz="900" dirty="0" smtClean="0"/>
              <a:t> CS</a:t>
            </a:r>
            <a:r>
              <a:rPr lang="en-US" sz="900" dirty="0"/>
              <a:t>. </a:t>
            </a:r>
            <a:r>
              <a:rPr lang="en-US" sz="900" dirty="0" smtClean="0"/>
              <a:t>2010-11 </a:t>
            </a:r>
            <a:r>
              <a:rPr lang="en-US" sz="900" dirty="0"/>
              <a:t>Adjusted Base includes the 5 percent reduction, includes all ARRA funding.  PIF funding is at the CB. </a:t>
            </a:r>
            <a:r>
              <a:rPr lang="en-US" sz="900" dirty="0" smtClean="0"/>
              <a:t>2010-11 </a:t>
            </a:r>
            <a:r>
              <a:rPr lang="en-US" sz="900" dirty="0"/>
              <a:t>Appropriated Base includes all ARRA funding but does not include 5 percent reduction.  PIF funding is at the CB. </a:t>
            </a:r>
            <a:r>
              <a:rPr lang="en-US" sz="900" dirty="0" smtClean="0"/>
              <a:t> Does </a:t>
            </a:r>
            <a:r>
              <a:rPr lang="en-US" sz="900" dirty="0"/>
              <a:t>not include higher education portion of </a:t>
            </a:r>
            <a:r>
              <a:rPr lang="en-US" sz="900" dirty="0" smtClean="0"/>
              <a:t>certain benefits </a:t>
            </a:r>
            <a:r>
              <a:rPr lang="en-US" sz="900" dirty="0"/>
              <a:t>which are included in the statewide functional table </a:t>
            </a:r>
            <a:r>
              <a:rPr lang="en-US" sz="900" dirty="0" smtClean="0"/>
              <a:t>on previous slide. Includes </a:t>
            </a:r>
            <a:r>
              <a:rPr lang="en-US" sz="900" dirty="0"/>
              <a:t>ARRA funds in 2010-11 as GR which are not in </a:t>
            </a:r>
            <a:r>
              <a:rPr lang="en-US" sz="900" dirty="0" smtClean="0"/>
              <a:t>previous slide. </a:t>
            </a:r>
            <a:r>
              <a:rPr lang="en-US" sz="900" dirty="0"/>
              <a:t>Includes appropriations made in HB1 and SB2, 1</a:t>
            </a:r>
            <a:r>
              <a:rPr lang="en-US" sz="900" baseline="30000" dirty="0"/>
              <a:t>st</a:t>
            </a:r>
            <a:r>
              <a:rPr lang="en-US" sz="900" dirty="0"/>
              <a:t> CS.  HB 4 amounts include appropriation amounts but only reflect reductions in the 2010-11 Adjusted base. 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49126" y="1458415"/>
          <a:ext cx="7685588" cy="3983807"/>
        </p:xfrm>
        <a:graphic>
          <a:graphicData uri="http://schemas.openxmlformats.org/drawingml/2006/table">
            <a:tbl>
              <a:tblPr/>
              <a:tblGrid>
                <a:gridCol w="2678953"/>
                <a:gridCol w="1053806"/>
                <a:gridCol w="1053806"/>
                <a:gridCol w="863359"/>
                <a:gridCol w="101571"/>
                <a:gridCol w="1053806"/>
                <a:gridCol w="880287"/>
              </a:tblGrid>
              <a:tr h="717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Higher Education                                          General Revenue Funds 2012-13 Compared to 2010-11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2012-13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Change from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2010-11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 Reduced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Base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Change from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2010-11 </a:t>
                      </a:r>
                      <a:r>
                        <a:rPr lang="en-US" sz="13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Approp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Base</a:t>
                      </a:r>
                      <a:endParaRPr lang="en-US" sz="1300" b="1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Academic Institutions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4,078.8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(425.4)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(628.8)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Health-related Institutions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2,292.9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(196.9)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(314.6)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Texas A&amp;M Agencies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288.9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(25.7)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(40.9)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Higher Education Coordinating Board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1,061.6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(339.3)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(362.4)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Higher Education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525.0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Two Year Institutions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1,924.5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(31.8)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(131.4)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Optional Retirement System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205.3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(46.0)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(46.0)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Higher Education Group Insurance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967.6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(99.4)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(155.5)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Total, Higher Education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$      </a:t>
                      </a:r>
                      <a:r>
                        <a:rPr lang="en-US" sz="1400" b="0" i="0" u="dbl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11,344.7 </a:t>
                      </a:r>
                      <a:endParaRPr lang="en-US" sz="1400" b="0" i="0" u="dbl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$      </a:t>
                      </a:r>
                      <a:r>
                        <a:rPr lang="en-US" sz="1400" b="0" i="0" u="dbl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1,164.5)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$    </a:t>
                      </a:r>
                      <a:r>
                        <a:rPr lang="en-US" sz="1400" b="0" i="0" u="dbl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400" b="0" i="0" u="dbl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(1,679.7)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Texas Forest Service - Wildfire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121.0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8089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pic>
        <p:nvPicPr>
          <p:cNvPr id="10244" name="Picture 3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549400" y="417513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1023938" y="1260475"/>
            <a:ext cx="7150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7" name="Picture 6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996587" y="0"/>
            <a:ext cx="7124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800000"/>
                </a:solidFill>
                <a:latin typeface="Garamond" pitchFamily="18" charset="0"/>
              </a:rPr>
              <a:t>Summary of Higher Education </a:t>
            </a: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Appropriations Policies</a:t>
            </a:r>
            <a:endParaRPr lang="en-US" sz="4000" b="1" i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940934" y="1256467"/>
            <a:ext cx="8203066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US" sz="3200" b="1" dirty="0" smtClean="0">
                <a:latin typeface="Garamond" pitchFamily="18" charset="0"/>
              </a:rPr>
              <a:t>Over $1b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*</a:t>
            </a:r>
            <a:r>
              <a:rPr lang="en-US" sz="3200" b="1" dirty="0" smtClean="0">
                <a:latin typeface="Garamond" pitchFamily="18" charset="0"/>
              </a:rPr>
              <a:t> total reduction </a:t>
            </a:r>
            <a:r>
              <a:rPr lang="en-US" sz="3200" b="1" dirty="0">
                <a:latin typeface="Garamond" pitchFamily="18" charset="0"/>
              </a:rPr>
              <a:t>for Higher </a:t>
            </a:r>
            <a:r>
              <a:rPr lang="en-US" sz="3200" b="1" dirty="0" smtClean="0">
                <a:latin typeface="Garamond" pitchFamily="18" charset="0"/>
              </a:rPr>
              <a:t>Ed., </a:t>
            </a:r>
            <a:r>
              <a:rPr lang="en-US" sz="2400" dirty="0" smtClean="0">
                <a:latin typeface="Garamond" pitchFamily="18" charset="0"/>
              </a:rPr>
              <a:t>including HB1, HB4, and SB2, 1</a:t>
            </a:r>
            <a:r>
              <a:rPr lang="en-US" sz="2400" baseline="30000" dirty="0" smtClean="0">
                <a:latin typeface="Garamond" pitchFamily="18" charset="0"/>
              </a:rPr>
              <a:t>st</a:t>
            </a:r>
            <a:r>
              <a:rPr lang="en-US" sz="2400" dirty="0" smtClean="0">
                <a:latin typeface="Garamond" pitchFamily="18" charset="0"/>
              </a:rPr>
              <a:t>CS</a:t>
            </a:r>
            <a:endParaRPr lang="en-US" sz="3200" dirty="0">
              <a:latin typeface="Garamond" pitchFamily="18" charset="0"/>
            </a:endParaRPr>
          </a:p>
          <a:p>
            <a:pPr lvl="1" algn="l">
              <a:buFont typeface="Wingdings" pitchFamily="2" charset="2"/>
              <a:buChar char="ü"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Formulas:  5% reduction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Special Items:</a:t>
            </a:r>
            <a:endParaRPr lang="en-US" sz="2000" b="1" dirty="0" smtClean="0">
              <a:latin typeface="Garamond" pitchFamily="18" charset="0"/>
            </a:endParaRPr>
          </a:p>
          <a:p>
            <a:pPr lvl="2" algn="l">
              <a:buFont typeface="Arial" pitchFamily="34" charset="0"/>
              <a:buChar char="•"/>
            </a:pPr>
            <a:r>
              <a:rPr lang="en-US" sz="2000" b="1" dirty="0" smtClean="0">
                <a:latin typeface="Garamond" pitchFamily="18" charset="0"/>
              </a:rPr>
              <a:t>  </a:t>
            </a:r>
            <a:r>
              <a:rPr lang="en-US" sz="2000" dirty="0" smtClean="0">
                <a:latin typeface="Garamond" pitchFamily="18" charset="0"/>
              </a:rPr>
              <a:t>25% reduction for academics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 smtClean="0">
                <a:latin typeface="Garamond" pitchFamily="18" charset="0"/>
              </a:rPr>
              <a:t>  20% reduction for health related institutions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 smtClean="0">
                <a:latin typeface="Garamond" pitchFamily="18" charset="0"/>
              </a:rPr>
              <a:t>  10% reduction for new medical students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GR Stop Loss:  15% for academics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Agencies:  10% programmatic reductions</a:t>
            </a:r>
            <a:endParaRPr lang="en-US" sz="2400" b="1" dirty="0">
              <a:latin typeface="Garamond" pitchFamily="18" charset="0"/>
            </a:endParaRP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>
                <a:latin typeface="Garamond" pitchFamily="18" charset="0"/>
              </a:rPr>
              <a:t>  </a:t>
            </a:r>
            <a:r>
              <a:rPr lang="en-US" sz="2400" b="1" dirty="0" smtClean="0">
                <a:latin typeface="Garamond" pitchFamily="18" charset="0"/>
              </a:rPr>
              <a:t>System Offices:  25% reduction, relief on SMF.</a:t>
            </a:r>
            <a:endParaRPr lang="en-US" sz="2400" b="1" dirty="0">
              <a:latin typeface="Garamond" pitchFamily="18" charset="0"/>
            </a:endParaRPr>
          </a:p>
          <a:p>
            <a:pPr lvl="1" algn="l"/>
            <a:r>
              <a:rPr lang="en-US" b="1" dirty="0">
                <a:latin typeface="Garamond" pitchFamily="18" charset="0"/>
              </a:rPr>
              <a:t>--  --  --  --  --  --  --  --  --  --  --  --  --  --  --  --  --  --  --  --  --  --  --  --  --  --  --  --  --  --  --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 smtClean="0">
                <a:latin typeface="Garamond" pitchFamily="18" charset="0"/>
              </a:rPr>
              <a:t>  Financial Aid:  net 15% reduction to major programs</a:t>
            </a:r>
            <a:endParaRPr lang="en-US" sz="2400" b="1" dirty="0">
              <a:latin typeface="Garamond" pitchFamily="18" charset="0"/>
            </a:endParaRPr>
          </a:p>
          <a:p>
            <a:pPr lvl="1" algn="l">
              <a:buFont typeface="Wingdings" pitchFamily="2" charset="2"/>
              <a:buChar char="ü"/>
            </a:pPr>
            <a:r>
              <a:rPr lang="en-US" sz="2400" b="1" dirty="0" smtClean="0">
                <a:latin typeface="Garamond" pitchFamily="18" charset="0"/>
              </a:rPr>
              <a:t>  Health Insurance</a:t>
            </a:r>
            <a:r>
              <a:rPr lang="en-US" sz="2400" dirty="0" smtClean="0">
                <a:latin typeface="Garamond" pitchFamily="18" charset="0"/>
              </a:rPr>
              <a:t>:   generally flat funding with some cost increases covered but at 87%/83% of ERS rates</a:t>
            </a:r>
            <a:endParaRPr lang="en-US" sz="2400" dirty="0">
              <a:latin typeface="Garamond" pitchFamily="18" charset="0"/>
            </a:endParaRPr>
          </a:p>
          <a:p>
            <a:pPr lvl="1" algn="l"/>
            <a:endParaRPr lang="en-US" sz="1600" b="1" dirty="0" smtClean="0">
              <a:latin typeface="Garamond" pitchFamily="18" charset="0"/>
            </a:endParaRPr>
          </a:p>
          <a:p>
            <a:pPr lvl="1" algn="l"/>
            <a:r>
              <a:rPr lang="en-US" b="1" dirty="0" smtClean="0">
                <a:latin typeface="Garamond" pitchFamily="18" charset="0"/>
              </a:rPr>
              <a:t>*</a:t>
            </a:r>
            <a:r>
              <a:rPr lang="en-US" dirty="0" smtClean="0">
                <a:latin typeface="Garamond" pitchFamily="18" charset="0"/>
              </a:rPr>
              <a:t> From 2010-11 5% Reduced Base</a:t>
            </a:r>
            <a:endParaRPr lang="en-US" sz="1100" dirty="0" smtClean="0">
              <a:latin typeface="Garamond" pitchFamily="18" charset="0"/>
            </a:endParaRPr>
          </a:p>
        </p:txBody>
      </p:sp>
      <p:sp>
        <p:nvSpPr>
          <p:cNvPr id="10250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93FF1F8-9CEC-4910-A7BC-86A79BAAC2D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8913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  <a:p>
            <a:endParaRPr lang="en-US" dirty="0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7" name="Picture 9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8F29BCF-8530-4A6E-BFBB-CBB80FED7AC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1423988" y="169681"/>
            <a:ext cx="6553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Appropriations Trends for           General Academics</a:t>
            </a:r>
            <a:endParaRPr lang="en-US" sz="4000" b="1" i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17421" name="Line 8"/>
          <p:cNvSpPr>
            <a:spLocks noChangeShapeType="1"/>
          </p:cNvSpPr>
          <p:nvPr/>
        </p:nvSpPr>
        <p:spPr bwMode="auto">
          <a:xfrm>
            <a:off x="1009787" y="1397907"/>
            <a:ext cx="742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39252" y="1588958"/>
            <a:ext cx="677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Funding rate decreased by 13.6% </a:t>
            </a:r>
            <a:r>
              <a:rPr lang="en-US" sz="1800" b="1" dirty="0" smtClean="0">
                <a:latin typeface="Garamond" pitchFamily="18" charset="0"/>
              </a:rPr>
              <a:t>in upcoming biennium.</a:t>
            </a:r>
            <a:endParaRPr lang="en-US" sz="1800" dirty="0">
              <a:latin typeface="Garamond" pitchFamily="18" charset="0"/>
            </a:endParaRPr>
          </a:p>
        </p:txBody>
      </p:sp>
      <p:graphicFrame>
        <p:nvGraphicFramePr>
          <p:cNvPr id="15" name="Chart 14"/>
          <p:cNvGraphicFramePr>
            <a:graphicFrameLocks noGrp="1"/>
          </p:cNvGraphicFramePr>
          <p:nvPr/>
        </p:nvGraphicFramePr>
        <p:xfrm>
          <a:off x="402337" y="2117407"/>
          <a:ext cx="8534400" cy="406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8913" y="64008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07/2011</a:t>
            </a:r>
          </a:p>
          <a:p>
            <a:endParaRPr lang="en-US" dirty="0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7417" name="Picture 9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B8F29BCF-8530-4A6E-BFBB-CBB80FED7ACA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1423988" y="169681"/>
            <a:ext cx="6553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800000"/>
                </a:solidFill>
                <a:latin typeface="Garamond" pitchFamily="18" charset="0"/>
              </a:rPr>
              <a:t>Appropriations Trends for           Health Related Institutions</a:t>
            </a:r>
          </a:p>
        </p:txBody>
      </p:sp>
      <p:sp>
        <p:nvSpPr>
          <p:cNvPr id="17421" name="Line 8"/>
          <p:cNvSpPr>
            <a:spLocks noChangeShapeType="1"/>
          </p:cNvSpPr>
          <p:nvPr/>
        </p:nvSpPr>
        <p:spPr bwMode="auto">
          <a:xfrm>
            <a:off x="1009787" y="1397907"/>
            <a:ext cx="742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Chart 14"/>
          <p:cNvGraphicFramePr>
            <a:graphicFrameLocks noGrp="1"/>
          </p:cNvGraphicFramePr>
          <p:nvPr/>
        </p:nvGraphicFramePr>
        <p:xfrm>
          <a:off x="694945" y="2021049"/>
          <a:ext cx="8019140" cy="4392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39252" y="1588958"/>
            <a:ext cx="677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Funding rate decreased by 20.3% </a:t>
            </a:r>
            <a:r>
              <a:rPr lang="en-US" sz="1800" b="1" dirty="0" smtClean="0">
                <a:latin typeface="Garamond" pitchFamily="18" charset="0"/>
              </a:rPr>
              <a:t>in upcoming biennium.</a:t>
            </a:r>
            <a:endParaRPr lang="en-US" sz="1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07/2011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56F8D02-FC09-4BB7-AC7E-68AF9CDDAC7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6390" name="Picture 4" descr="seal-maroon2"/>
          <p:cNvPicPr>
            <a:picLocks noChangeAspect="1" noChangeArrowheads="1"/>
          </p:cNvPicPr>
          <p:nvPr/>
        </p:nvPicPr>
        <p:blipFill>
          <a:blip r:embed="rId3" cstate="print">
            <a:lum bright="76000" contrast="-88000"/>
          </a:blip>
          <a:srcRect/>
          <a:stretch>
            <a:fillRect/>
          </a:stretch>
        </p:blipFill>
        <p:spPr bwMode="auto">
          <a:xfrm>
            <a:off x="1469662" y="470400"/>
            <a:ext cx="60452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41148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447800" y="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600" b="1" i="1">
              <a:solidFill>
                <a:srgbClr val="8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1">
              <a:latin typeface="Garamond" pitchFamily="18" charset="0"/>
            </a:endParaRPr>
          </a:p>
        </p:txBody>
      </p:sp>
      <p:pic>
        <p:nvPicPr>
          <p:cNvPr id="16394" name="Picture 8" descr="seal-maroon2"/>
          <p:cNvPicPr>
            <a:picLocks noChangeAspect="1" noChangeArrowheads="1"/>
          </p:cNvPicPr>
          <p:nvPr/>
        </p:nvPicPr>
        <p:blipFill>
          <a:blip r:embed="rId3" cstate="print">
            <a:lum bright="-12000" contrast="2000"/>
          </a:blip>
          <a:srcRect/>
          <a:stretch>
            <a:fillRect/>
          </a:stretch>
        </p:blipFill>
        <p:spPr bwMode="auto">
          <a:xfrm>
            <a:off x="0" y="0"/>
            <a:ext cx="114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727075" y="312738"/>
            <a:ext cx="8229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82</a:t>
            </a:r>
            <a:r>
              <a:rPr lang="en-US" sz="32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nd</a:t>
            </a: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 Regular  &amp; 1</a:t>
            </a:r>
            <a:r>
              <a:rPr lang="en-US" sz="3200" b="1" i="1" baseline="30000" dirty="0" smtClean="0">
                <a:solidFill>
                  <a:srgbClr val="800000"/>
                </a:solidFill>
                <a:latin typeface="Garamond" pitchFamily="18" charset="0"/>
              </a:rPr>
              <a:t>st</a:t>
            </a: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 Called Session </a:t>
            </a:r>
            <a:b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</a:br>
            <a:r>
              <a:rPr lang="en-US" sz="3200" b="1" i="1" dirty="0" smtClean="0">
                <a:solidFill>
                  <a:srgbClr val="800000"/>
                </a:solidFill>
                <a:latin typeface="Garamond" pitchFamily="18" charset="0"/>
              </a:rPr>
              <a:t>Legislative Update</a:t>
            </a:r>
            <a:endParaRPr lang="en-US" sz="3200" b="1" i="1" dirty="0">
              <a:solidFill>
                <a:srgbClr val="800000"/>
              </a:solidFill>
              <a:latin typeface="Garamond" pitchFamily="18" charset="0"/>
            </a:endParaRP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1371600" y="3070225"/>
            <a:ext cx="67796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/>
            <a:r>
              <a:rPr lang="en-US" sz="48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Garamond" pitchFamily="18" charset="0"/>
                <a:cs typeface="Times New Roman" pitchFamily="18" charset="0"/>
              </a:rPr>
              <a:t>Policy Legislation</a:t>
            </a:r>
            <a:endParaRPr lang="en-US" sz="48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397" name="Line 11"/>
          <p:cNvSpPr>
            <a:spLocks noChangeShapeType="1"/>
          </p:cNvSpPr>
          <p:nvPr/>
        </p:nvSpPr>
        <p:spPr bwMode="auto">
          <a:xfrm flipV="1">
            <a:off x="965200" y="1682750"/>
            <a:ext cx="786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56449</TotalTime>
  <Words>1573</Words>
  <Application>Microsoft Office PowerPoint</Application>
  <PresentationFormat>On-screen Show (4:3)</PresentationFormat>
  <Paragraphs>344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Custom Design</vt:lpstr>
      <vt:lpstr>THE TEXAS A&amp;M UNIVERSITY SYSTEM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Texas A&amp;M University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l.deviney</dc:creator>
  <cp:lastModifiedBy>Cammi Derr</cp:lastModifiedBy>
  <cp:revision>930</cp:revision>
  <dcterms:created xsi:type="dcterms:W3CDTF">2000-11-02T20:50:17Z</dcterms:created>
  <dcterms:modified xsi:type="dcterms:W3CDTF">2011-08-12T13:50:14Z</dcterms:modified>
</cp:coreProperties>
</file>